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737" r:id="rId3"/>
    <p:sldMasterId id="2147483749" r:id="rId4"/>
  </p:sldMasterIdLst>
  <p:notesMasterIdLst>
    <p:notesMasterId r:id="rId23"/>
  </p:notesMasterIdLst>
  <p:sldIdLst>
    <p:sldId id="284" r:id="rId5"/>
    <p:sldId id="700" r:id="rId6"/>
    <p:sldId id="611" r:id="rId7"/>
    <p:sldId id="701" r:id="rId8"/>
    <p:sldId id="704" r:id="rId9"/>
    <p:sldId id="705" r:id="rId10"/>
    <p:sldId id="702" r:id="rId11"/>
    <p:sldId id="706" r:id="rId12"/>
    <p:sldId id="707" r:id="rId13"/>
    <p:sldId id="594" r:id="rId14"/>
    <p:sldId id="703" r:id="rId15"/>
    <p:sldId id="708" r:id="rId16"/>
    <p:sldId id="709" r:id="rId17"/>
    <p:sldId id="659" r:id="rId18"/>
    <p:sldId id="711" r:id="rId19"/>
    <p:sldId id="712" r:id="rId20"/>
    <p:sldId id="713" r:id="rId21"/>
    <p:sldId id="665" r:id="rId22"/>
  </p:sldIdLst>
  <p:sldSz cx="12192000" cy="6858000"/>
  <p:notesSz cx="6858000" cy="9144000"/>
  <p:embeddedFontLst>
    <p:embeddedFont>
      <p:font typeface="Cambria" panose="02040503050406030204" pitchFamily="18" charset="0"/>
      <p:regular r:id="rId24"/>
      <p:bold r:id="rId25"/>
      <p:italic r:id="rId26"/>
      <p:boldItalic r:id="rId27"/>
    </p:embeddedFont>
    <p:embeddedFont>
      <p:font typeface="Noto Sans" panose="020B0502040504020204" pitchFamily="34" charset="0"/>
      <p:regular r:id="rId28"/>
      <p:bold r:id="rId29"/>
      <p:italic r:id="rId30"/>
      <p:boldItalic r:id="rId31"/>
    </p:embeddedFont>
    <p:embeddedFont>
      <p:font typeface="Quire Sans Pro Light" panose="020B0302040400020003" pitchFamily="34" charset="0"/>
      <p:regular r:id="rId32"/>
      <p:italic r:id="rId33"/>
    </p:embeddedFont>
    <p:embeddedFont>
      <p:font typeface="Tisa Offc Serif Pro" panose="02010504030101020102" pitchFamily="2"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0ABC"/>
    <a:srgbClr val="DFDBFD"/>
    <a:srgbClr val="17A810"/>
    <a:srgbClr val="FAD9C2"/>
    <a:srgbClr val="FDDFFC"/>
    <a:srgbClr val="E9BDFF"/>
    <a:srgbClr val="FBB3F8"/>
    <a:srgbClr val="DBB2CB"/>
    <a:srgbClr val="3A1953"/>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660"/>
  </p:normalViewPr>
  <p:slideViewPr>
    <p:cSldViewPr snapToGrid="0">
      <p:cViewPr varScale="1">
        <p:scale>
          <a:sx n="78" d="100"/>
          <a:sy n="78" d="100"/>
        </p:scale>
        <p:origin x="802"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2/14/2025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B8977-3604-4A78-9A64-23469B76DA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38430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B8977-3604-4A78-9A64-23469B76DA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73292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D8B50-956B-4B2D-8BCF-8AA324BF30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74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181414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87586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9033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07774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14404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202059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3727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71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7058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96846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106492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284376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4114242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vi-VN" altLang="vi-VN">
                <a:latin typeface="Noto Sans"/>
                <a:ea typeface="Noto Sans"/>
              </a:rPr>
              <a:t>Bấm vào đây để chỉnh sửa kiểu tiêu đề chính</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3217267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idx="1"/>
          </p:nvPr>
        </p:nvSpPr>
        <p:spPr/>
        <p:txBody>
          <a:bodyPr>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6239190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vi-VN" altLang="vi-VN">
                <a:latin typeface="Noto Sans"/>
                <a:ea typeface="Noto Sans"/>
              </a:rPr>
              <a:t>Bấm vào đây để chỉnh</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Bấm vào đây để chỉnh sửa kiểu văn bản chính</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33661046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39388118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4" name="内容占位符 3"/>
          <p:cNvSpPr>
            <a:spLocks noGrp="1"/>
          </p:cNvSpPr>
          <p:nvPr>
            <p:ph sz="half" idx="2"/>
          </p:nvPr>
        </p:nvSpPr>
        <p:spPr>
          <a:xfrm>
            <a:off x="839788" y="2505075"/>
            <a:ext cx="5157787"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6" name="内容占位符 5"/>
          <p:cNvSpPr>
            <a:spLocks noGrp="1"/>
          </p:cNvSpPr>
          <p:nvPr>
            <p:ph sz="quarter" idx="4"/>
          </p:nvPr>
        </p:nvSpPr>
        <p:spPr>
          <a:xfrm>
            <a:off x="6172200" y="2505075"/>
            <a:ext cx="5183188"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7" name="日期占位符 6"/>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1121488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日期占位符 2"/>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97149043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3298709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38243121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66598970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竖排文字占位符 2"/>
          <p:cNvSpPr>
            <a:spLocks noGrp="1"/>
          </p:cNvSpPr>
          <p:nvPr>
            <p:ph type="body" orient="vert" idx="1"/>
          </p:nvPr>
        </p:nvSpPr>
        <p:spPr/>
        <p:txBody>
          <a:bodyPr vert="vert">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52494730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vi-VN" altLang="vi-VN" sz="4200">
                <a:latin typeface="Noto Sans"/>
                <a:ea typeface="Noto Sans"/>
              </a:rPr>
              <a:t>Bấm vào đây để chỉnh sửa kiểu tiêu đề</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81329237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9070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199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7783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17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9920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349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6661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126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2619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4334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42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2558964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44933888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6000" r="-4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638733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0455408-E7DB-3F20-8F07-22294D88AC47}"/>
              </a:ext>
            </a:extLst>
          </p:cNvPr>
          <p:cNvSpPr>
            <a:spLocks noGrp="1"/>
          </p:cNvSpPr>
          <p:nvPr>
            <p:ph type="pic" sz="quarter" idx="13"/>
          </p:nvPr>
        </p:nvSpPr>
        <p:spPr/>
        <p:txBody>
          <a:bodyPr/>
          <a:lstStyle/>
          <a:p>
            <a:endParaRPr lang="en-US"/>
          </a:p>
        </p:txBody>
      </p:sp>
      <p:pic>
        <p:nvPicPr>
          <p:cNvPr id="1026" name="Picture 2" descr="Xu hướng nghề nghiệp tương lai cho ứng viên, bạn đã biết chưa?">
            <a:extLst>
              <a:ext uri="{FF2B5EF4-FFF2-40B4-BE49-F238E27FC236}">
                <a16:creationId xmlns:a16="http://schemas.microsoft.com/office/drawing/2014/main" id="{A784B4B6-2105-2AEF-A762-A169F3372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52" y="1146638"/>
            <a:ext cx="456263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D629631-A3B6-E46D-655F-E2C7463D208E}"/>
              </a:ext>
            </a:extLst>
          </p:cNvPr>
          <p:cNvPicPr>
            <a:picLocks noChangeAspect="1"/>
          </p:cNvPicPr>
          <p:nvPr/>
        </p:nvPicPr>
        <p:blipFill>
          <a:blip r:embed="rId3"/>
          <a:stretch>
            <a:fillRect/>
          </a:stretch>
        </p:blipFill>
        <p:spPr>
          <a:xfrm>
            <a:off x="6513774" y="1146638"/>
            <a:ext cx="3901778" cy="1255885"/>
          </a:xfrm>
          <a:prstGeom prst="rect">
            <a:avLst/>
          </a:prstGeom>
        </p:spPr>
      </p:pic>
      <p:sp>
        <p:nvSpPr>
          <p:cNvPr id="12" name="Title 3">
            <a:extLst>
              <a:ext uri="{FF2B5EF4-FFF2-40B4-BE49-F238E27FC236}">
                <a16:creationId xmlns:a16="http://schemas.microsoft.com/office/drawing/2014/main" id="{097BBD76-1C50-1A60-F474-15760189E412}"/>
              </a:ext>
            </a:extLst>
          </p:cNvPr>
          <p:cNvSpPr>
            <a:spLocks noGrp="1"/>
          </p:cNvSpPr>
          <p:nvPr>
            <p:ph type="ctrTitle"/>
          </p:nvPr>
        </p:nvSpPr>
        <p:spPr>
          <a:xfrm>
            <a:off x="6096000" y="3176963"/>
            <a:ext cx="4881659" cy="2286000"/>
          </a:xfrm>
          <a:noFill/>
        </p:spPr>
        <p:txBody>
          <a:bodyPr>
            <a:noAutofit/>
          </a:bodyPr>
          <a:lstStyle/>
          <a:p>
            <a:pPr algn="ctr">
              <a:lnSpc>
                <a:spcPct val="150000"/>
              </a:lnSpc>
            </a:pPr>
            <a:r>
              <a:rPr lang="vi-VN">
                <a:solidFill>
                  <a:srgbClr val="C00000"/>
                </a:solidFill>
                <a:effectLst>
                  <a:outerShdw blurRad="38100" dist="38100" dir="2700000" algn="tl">
                    <a:srgbClr val="000000">
                      <a:alpha val="43137"/>
                    </a:srgbClr>
                  </a:outerShdw>
                </a:effectLst>
              </a:rPr>
              <a:t>XU HƯỚNG PHÁT TRIỂN NGHỀ NGHIỆP VÀ THỊ TRƯỜNG LAO ĐỘNG</a:t>
            </a:r>
            <a:endParaRPr lang="en-US"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192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191853" y="1120387"/>
            <a:ext cx="7991174" cy="321626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1" i="1" u="none" strike="noStrike" kern="1200" cap="none" spc="0" normalizeH="0" baseline="0" noProof="0">
                <a:ln w="10541" cmpd="sng">
                  <a:solidFill>
                    <a:srgbClr val="5B9BD5">
                      <a:shade val="88000"/>
                      <a:satMod val="110000"/>
                    </a:srgbClr>
                  </a:solidFill>
                  <a:prstDash val="solid"/>
                </a:ln>
                <a:solidFill>
                  <a:prstClr val="white"/>
                </a:solidFill>
                <a:effectLst/>
                <a:uLnTx/>
                <a:uFillTx/>
                <a:latin typeface="Times New Roman" pitchFamily="18" charset="0"/>
                <a:ea typeface="+mn-ea"/>
                <a:cs typeface="Times New Roman" pitchFamily="18" charset="0"/>
              </a:rPr>
              <a:t>Thị trường lao động là sự trao đổi hàng hoá sức lao động, thuê lao động giữa người cần thuê sức lao động và người sở hữu sức lao động (người lao động) thông qua quá trình để xác định mức độ có việc làm của lao động, cũng như mức</a:t>
            </a:r>
            <a:r>
              <a:rPr kumimoji="0" lang="en-US" sz="2900" b="1" i="1" u="none" strike="noStrike" kern="1200" cap="none" spc="0" normalizeH="0" baseline="0" noProof="0">
                <a:ln w="10541" cmpd="sng">
                  <a:solidFill>
                    <a:srgbClr val="5B9BD5">
                      <a:shade val="88000"/>
                      <a:satMod val="110000"/>
                    </a:srgbClr>
                  </a:solidFill>
                  <a:prstDash val="solid"/>
                </a:ln>
                <a:solidFill>
                  <a:prstClr val="white"/>
                </a:solidFill>
                <a:effectLst/>
                <a:uLnTx/>
                <a:uFillTx/>
                <a:latin typeface="Times New Roman" pitchFamily="18" charset="0"/>
                <a:ea typeface="+mn-ea"/>
                <a:cs typeface="Times New Roman" pitchFamily="18" charset="0"/>
              </a:rPr>
              <a:t>a</a:t>
            </a:r>
            <a:r>
              <a:rPr kumimoji="0" lang="vi-VN" sz="2900" b="1" i="1" u="none" strike="noStrike" kern="1200" cap="none" spc="0" normalizeH="0" baseline="0" noProof="0">
                <a:ln w="10541" cmpd="sng">
                  <a:solidFill>
                    <a:srgbClr val="5B9BD5">
                      <a:shade val="88000"/>
                      <a:satMod val="110000"/>
                    </a:srgbClr>
                  </a:solidFill>
                  <a:prstDash val="solid"/>
                </a:ln>
                <a:solidFill>
                  <a:prstClr val="white"/>
                </a:solidFill>
                <a:effectLst/>
                <a:uLnTx/>
                <a:uFillTx/>
                <a:latin typeface="Times New Roman" pitchFamily="18" charset="0"/>
                <a:ea typeface="+mn-ea"/>
                <a:cs typeface="Times New Roman" pitchFamily="18" charset="0"/>
              </a:rPr>
              <a:t> độ tiến công, những khoản bảo hiểm xã hội, bảo hiểm y tế,....</a:t>
            </a:r>
            <a:endParaRPr kumimoji="0" lang="en-US" sz="2900" b="1" i="0" u="none" strike="noStrike" kern="1200" cap="none" spc="0" normalizeH="0" baseline="0" noProof="0">
              <a:ln w="10541" cmpd="sng">
                <a:solidFill>
                  <a:srgbClr val="5B9BD5">
                    <a:shade val="88000"/>
                    <a:satMod val="110000"/>
                  </a:srgbClr>
                </a:solidFill>
                <a:prstDash val="solid"/>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1777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8B4697-FCC0-9AEC-5719-3EA7FD87AC3C}"/>
              </a:ext>
            </a:extLst>
          </p:cNvPr>
          <p:cNvPicPr>
            <a:picLocks noChangeAspect="1"/>
          </p:cNvPicPr>
          <p:nvPr/>
        </p:nvPicPr>
        <p:blipFill>
          <a:blip r:embed="rId3"/>
          <a:stretch>
            <a:fillRect/>
          </a:stretch>
        </p:blipFill>
        <p:spPr>
          <a:xfrm>
            <a:off x="10477" y="0"/>
            <a:ext cx="6341227" cy="6858000"/>
          </a:xfrm>
          <a:prstGeom prst="rect">
            <a:avLst/>
          </a:prstGeom>
        </p:spPr>
      </p:pic>
      <p:pic>
        <p:nvPicPr>
          <p:cNvPr id="3" name="Picture 2">
            <a:extLst>
              <a:ext uri="{FF2B5EF4-FFF2-40B4-BE49-F238E27FC236}">
                <a16:creationId xmlns:a16="http://schemas.microsoft.com/office/drawing/2014/main" id="{A232C589-CC5A-167E-83DF-7380ED610F45}"/>
              </a:ext>
            </a:extLst>
          </p:cNvPr>
          <p:cNvPicPr>
            <a:picLocks noChangeAspect="1"/>
          </p:cNvPicPr>
          <p:nvPr/>
        </p:nvPicPr>
        <p:blipFill>
          <a:blip r:embed="rId4"/>
          <a:stretch>
            <a:fillRect/>
          </a:stretch>
        </p:blipFill>
        <p:spPr>
          <a:xfrm>
            <a:off x="6339840" y="0"/>
            <a:ext cx="5866709" cy="6858000"/>
          </a:xfrm>
          <a:prstGeom prst="rect">
            <a:avLst/>
          </a:prstGeom>
        </p:spPr>
      </p:pic>
    </p:spTree>
    <p:extLst>
      <p:ext uri="{BB962C8B-B14F-4D97-AF65-F5344CB8AC3E}">
        <p14:creationId xmlns:p14="http://schemas.microsoft.com/office/powerpoint/2010/main" val="4144802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8B8159-9EFD-CE3D-FBDD-63ADA0055DCF}"/>
              </a:ext>
            </a:extLst>
          </p:cNvPr>
          <p:cNvPicPr>
            <a:picLocks noChangeAspect="1"/>
          </p:cNvPicPr>
          <p:nvPr/>
        </p:nvPicPr>
        <p:blipFill>
          <a:blip r:embed="rId2"/>
          <a:stretch>
            <a:fillRect/>
          </a:stretch>
        </p:blipFill>
        <p:spPr>
          <a:xfrm>
            <a:off x="0" y="-1"/>
            <a:ext cx="4976029" cy="6911151"/>
          </a:xfrm>
          <a:prstGeom prst="rect">
            <a:avLst/>
          </a:prstGeom>
        </p:spPr>
      </p:pic>
      <p:pic>
        <p:nvPicPr>
          <p:cNvPr id="4" name="Picture 3">
            <a:extLst>
              <a:ext uri="{FF2B5EF4-FFF2-40B4-BE49-F238E27FC236}">
                <a16:creationId xmlns:a16="http://schemas.microsoft.com/office/drawing/2014/main" id="{757E89B7-A891-5EF2-D693-3014F5A66322}"/>
              </a:ext>
            </a:extLst>
          </p:cNvPr>
          <p:cNvPicPr>
            <a:picLocks noChangeAspect="1"/>
          </p:cNvPicPr>
          <p:nvPr/>
        </p:nvPicPr>
        <p:blipFill>
          <a:blip r:embed="rId3"/>
          <a:stretch>
            <a:fillRect/>
          </a:stretch>
        </p:blipFill>
        <p:spPr>
          <a:xfrm>
            <a:off x="4976028" y="664716"/>
            <a:ext cx="7211955" cy="5553204"/>
          </a:xfrm>
          <a:prstGeom prst="rect">
            <a:avLst/>
          </a:prstGeom>
        </p:spPr>
      </p:pic>
    </p:spTree>
    <p:extLst>
      <p:ext uri="{BB962C8B-B14F-4D97-AF65-F5344CB8AC3E}">
        <p14:creationId xmlns:p14="http://schemas.microsoft.com/office/powerpoint/2010/main" val="2625949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3D313-3319-EA71-7B71-74E8A700E2D3}"/>
              </a:ext>
            </a:extLst>
          </p:cNvPr>
          <p:cNvPicPr>
            <a:picLocks noChangeAspect="1"/>
          </p:cNvPicPr>
          <p:nvPr/>
        </p:nvPicPr>
        <p:blipFill rotWithShape="1">
          <a:blip r:embed="rId2"/>
          <a:srcRect b="45800"/>
          <a:stretch/>
        </p:blipFill>
        <p:spPr>
          <a:xfrm>
            <a:off x="-1" y="0"/>
            <a:ext cx="6336299" cy="6096000"/>
          </a:xfrm>
          <a:prstGeom prst="rect">
            <a:avLst/>
          </a:prstGeom>
        </p:spPr>
      </p:pic>
      <p:pic>
        <p:nvPicPr>
          <p:cNvPr id="3" name="Picture 2">
            <a:extLst>
              <a:ext uri="{FF2B5EF4-FFF2-40B4-BE49-F238E27FC236}">
                <a16:creationId xmlns:a16="http://schemas.microsoft.com/office/drawing/2014/main" id="{5773D98E-8444-B116-B92C-0349F79C7B95}"/>
              </a:ext>
            </a:extLst>
          </p:cNvPr>
          <p:cNvPicPr>
            <a:picLocks noChangeAspect="1"/>
          </p:cNvPicPr>
          <p:nvPr/>
        </p:nvPicPr>
        <p:blipFill rotWithShape="1">
          <a:blip r:embed="rId2"/>
          <a:srcRect t="55685"/>
          <a:stretch/>
        </p:blipFill>
        <p:spPr>
          <a:xfrm>
            <a:off x="6249960" y="1923627"/>
            <a:ext cx="5942040" cy="4934373"/>
          </a:xfrm>
          <a:prstGeom prst="rect">
            <a:avLst/>
          </a:prstGeom>
        </p:spPr>
      </p:pic>
    </p:spTree>
    <p:extLst>
      <p:ext uri="{BB962C8B-B14F-4D97-AF65-F5344CB8AC3E}">
        <p14:creationId xmlns:p14="http://schemas.microsoft.com/office/powerpoint/2010/main" val="4278979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4" name="Picture 2" descr="http://thquangtrung.hoankiem.edu.vn/upload/29321/fck/files/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46" y="678899"/>
            <a:ext cx="3159726" cy="240950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469642" y="4219041"/>
            <a:ext cx="7299902" cy="159080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a:solidFill>
                <a:srgbClr val="002060"/>
              </a:solidFill>
              <a:latin typeface="Times New Roman" pitchFamily="18" charset="0"/>
              <a:cs typeface="Times New Roman" pitchFamily="18" charset="0"/>
            </a:endParaRPr>
          </a:p>
        </p:txBody>
      </p:sp>
      <p:sp>
        <p:nvSpPr>
          <p:cNvPr id="10" name="TextBox 9"/>
          <p:cNvSpPr txBox="1"/>
          <p:nvPr/>
        </p:nvSpPr>
        <p:spPr>
          <a:xfrm>
            <a:off x="4859137" y="4332421"/>
            <a:ext cx="6788970" cy="1338828"/>
          </a:xfrm>
          <a:prstGeom prst="rect">
            <a:avLst/>
          </a:prstGeom>
          <a:noFill/>
        </p:spPr>
        <p:txBody>
          <a:bodyPr wrap="square" rtlCol="0">
            <a:spAutoFit/>
          </a:bodyPr>
          <a:lstStyle/>
          <a:p>
            <a:pPr lvl="0" algn="just"/>
            <a:r>
              <a:rPr lang="vi-VN" sz="2700" b="1">
                <a:solidFill>
                  <a:srgbClr val="002060"/>
                </a:solidFill>
                <a:latin typeface="Times New Roman" pitchFamily="18" charset="0"/>
                <a:cs typeface="Times New Roman" pitchFamily="18" charset="0"/>
              </a:rPr>
              <a:t>Nhận định về nhu cầu sử dụng lao động qua hoạt động phân tích thông tin nhóm nghề của thị trường lao động.</a:t>
            </a:r>
            <a:endParaRPr lang="vi-VN" sz="2700" b="1" dirty="0">
              <a:solidFill>
                <a:srgbClr val="002060"/>
              </a:solidFill>
              <a:latin typeface="Times New Roman" pitchFamily="18" charset="0"/>
              <a:cs typeface="Times New Roman" pitchFamily="18" charset="0"/>
            </a:endParaRPr>
          </a:p>
        </p:txBody>
      </p:sp>
      <p:sp>
        <p:nvSpPr>
          <p:cNvPr id="11" name="Rounded Rectangle 10"/>
          <p:cNvSpPr/>
          <p:nvPr/>
        </p:nvSpPr>
        <p:spPr>
          <a:xfrm>
            <a:off x="3996016" y="4698011"/>
            <a:ext cx="782644"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3</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56" y="3370996"/>
            <a:ext cx="3563260" cy="2797791"/>
          </a:xfrm>
          <a:prstGeom prst="rect">
            <a:avLst/>
          </a:prstGeom>
        </p:spPr>
      </p:pic>
      <p:sp>
        <p:nvSpPr>
          <p:cNvPr id="3" name="Rounded Rectangle 8">
            <a:extLst>
              <a:ext uri="{FF2B5EF4-FFF2-40B4-BE49-F238E27FC236}">
                <a16:creationId xmlns:a16="http://schemas.microsoft.com/office/drawing/2014/main" id="{C27D3A1B-2369-3FA1-9E5A-BBD107DB75FD}"/>
              </a:ext>
            </a:extLst>
          </p:cNvPr>
          <p:cNvSpPr/>
          <p:nvPr/>
        </p:nvSpPr>
        <p:spPr>
          <a:xfrm>
            <a:off x="4469642" y="965578"/>
            <a:ext cx="7299902" cy="128569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a:solidFill>
                <a:srgbClr val="00206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D618B26F-5955-08A2-CB92-81979F8CDB2B}"/>
              </a:ext>
            </a:extLst>
          </p:cNvPr>
          <p:cNvSpPr txBox="1"/>
          <p:nvPr/>
        </p:nvSpPr>
        <p:spPr>
          <a:xfrm>
            <a:off x="4859137" y="1160237"/>
            <a:ext cx="6788970" cy="923330"/>
          </a:xfrm>
          <a:prstGeom prst="rect">
            <a:avLst/>
          </a:prstGeom>
          <a:noFill/>
        </p:spPr>
        <p:txBody>
          <a:bodyPr wrap="square" rtlCol="0">
            <a:spAutoFit/>
          </a:bodyPr>
          <a:lstStyle/>
          <a:p>
            <a:pPr lvl="0" algn="just"/>
            <a:r>
              <a:rPr lang="vi-VN" sz="2700" b="1">
                <a:solidFill>
                  <a:srgbClr val="002060"/>
                </a:solidFill>
                <a:latin typeface="Times New Roman" pitchFamily="18" charset="0"/>
                <a:cs typeface="Times New Roman" pitchFamily="18" charset="0"/>
              </a:rPr>
              <a:t>Xác định các nội dung cơ bản thường có trong bản tin thị trường lao động.</a:t>
            </a:r>
          </a:p>
        </p:txBody>
      </p:sp>
      <p:sp>
        <p:nvSpPr>
          <p:cNvPr id="12" name="Rounded Rectangle 10">
            <a:extLst>
              <a:ext uri="{FF2B5EF4-FFF2-40B4-BE49-F238E27FC236}">
                <a16:creationId xmlns:a16="http://schemas.microsoft.com/office/drawing/2014/main" id="{4BA37911-7E2D-625D-4F99-F0AF5AB8CD23}"/>
              </a:ext>
            </a:extLst>
          </p:cNvPr>
          <p:cNvSpPr/>
          <p:nvPr/>
        </p:nvSpPr>
        <p:spPr>
          <a:xfrm>
            <a:off x="3996016" y="1291989"/>
            <a:ext cx="782644"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sp>
        <p:nvSpPr>
          <p:cNvPr id="13" name="Rounded Rectangle 8">
            <a:extLst>
              <a:ext uri="{FF2B5EF4-FFF2-40B4-BE49-F238E27FC236}">
                <a16:creationId xmlns:a16="http://schemas.microsoft.com/office/drawing/2014/main" id="{8ABEE652-394C-BD1A-F4EE-0006CE105CFD}"/>
              </a:ext>
            </a:extLst>
          </p:cNvPr>
          <p:cNvSpPr/>
          <p:nvPr/>
        </p:nvSpPr>
        <p:spPr>
          <a:xfrm>
            <a:off x="4469642" y="2606941"/>
            <a:ext cx="7299902" cy="128569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a:solidFill>
                <a:srgbClr val="00206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BF9A773F-8998-1954-9862-0C7C6B42B235}"/>
              </a:ext>
            </a:extLst>
          </p:cNvPr>
          <p:cNvSpPr txBox="1"/>
          <p:nvPr/>
        </p:nvSpPr>
        <p:spPr>
          <a:xfrm>
            <a:off x="4859137" y="2801600"/>
            <a:ext cx="6788970" cy="923330"/>
          </a:xfrm>
          <a:prstGeom prst="rect">
            <a:avLst/>
          </a:prstGeom>
          <a:noFill/>
        </p:spPr>
        <p:txBody>
          <a:bodyPr wrap="square" rtlCol="0">
            <a:spAutoFit/>
          </a:bodyPr>
          <a:lstStyle/>
          <a:p>
            <a:pPr lvl="0" algn="just"/>
            <a:r>
              <a:rPr lang="vi-VN" sz="2700" b="1">
                <a:solidFill>
                  <a:srgbClr val="002060"/>
                </a:solidFill>
                <a:latin typeface="Times New Roman" pitchFamily="18" charset="0"/>
                <a:cs typeface="Times New Roman" pitchFamily="18" charset="0"/>
              </a:rPr>
              <a:t>Phân tích những nội dung em nhận thấy trong bản tin thị trường lao động ở ví dụ.</a:t>
            </a:r>
          </a:p>
        </p:txBody>
      </p:sp>
      <p:sp>
        <p:nvSpPr>
          <p:cNvPr id="15" name="Rounded Rectangle 10">
            <a:extLst>
              <a:ext uri="{FF2B5EF4-FFF2-40B4-BE49-F238E27FC236}">
                <a16:creationId xmlns:a16="http://schemas.microsoft.com/office/drawing/2014/main" id="{1D1D4FB5-D5DE-F7C2-FE57-2DD9D63C58C1}"/>
              </a:ext>
            </a:extLst>
          </p:cNvPr>
          <p:cNvSpPr/>
          <p:nvPr/>
        </p:nvSpPr>
        <p:spPr>
          <a:xfrm>
            <a:off x="3996016" y="2933352"/>
            <a:ext cx="782644"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spTree>
    <p:extLst>
      <p:ext uri="{BB962C8B-B14F-4D97-AF65-F5344CB8AC3E}">
        <p14:creationId xmlns:p14="http://schemas.microsoft.com/office/powerpoint/2010/main" val="4183063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8" name="Rounded Rectangle 85">
            <a:extLst>
              <a:ext uri="{FF2B5EF4-FFF2-40B4-BE49-F238E27FC236}">
                <a16:creationId xmlns:a16="http://schemas.microsoft.com/office/drawing/2014/main" id="{997803DB-E65A-3767-6E84-0017136CF7C8}"/>
              </a:ext>
            </a:extLst>
          </p:cNvPr>
          <p:cNvSpPr/>
          <p:nvPr/>
        </p:nvSpPr>
        <p:spPr>
          <a:xfrm>
            <a:off x="1068874" y="638343"/>
            <a:ext cx="10576936" cy="1335593"/>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P</a:t>
            </a:r>
            <a:r>
              <a:rPr lang="vi-VN" sz="25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hân tích bản tin thị trường lao động về cung – cầu lao động, biến động cung – cầu lao động trên thị trường lao động; về tình trạng, xu hướng việc làm, vị trí việc làm mà người sử dụng lao động đang có nhu cầu tuyển dụng.</a:t>
            </a:r>
            <a:endParaRPr lang="vi-VN" sz="25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ounded Rectangle 63">
            <a:extLst>
              <a:ext uri="{FF2B5EF4-FFF2-40B4-BE49-F238E27FC236}">
                <a16:creationId xmlns:a16="http://schemas.microsoft.com/office/drawing/2014/main" id="{0BB0B419-117B-7169-0B5C-4C260935130D}"/>
              </a:ext>
            </a:extLst>
          </p:cNvPr>
          <p:cNvSpPr/>
          <p:nvPr/>
        </p:nvSpPr>
        <p:spPr>
          <a:xfrm>
            <a:off x="3801914" y="2113690"/>
            <a:ext cx="4823926" cy="61410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2060"/>
                </a:solidFill>
                <a:latin typeface="Cambria" pitchFamily="18" charset="0"/>
              </a:rPr>
              <a:t>Gợi ý cách thức phân tích</a:t>
            </a:r>
            <a:endParaRPr lang="vi-VN" sz="2200" b="1">
              <a:solidFill>
                <a:srgbClr val="002060"/>
              </a:solidFill>
              <a:latin typeface="Cambria" pitchFamily="18" charset="0"/>
            </a:endParaRPr>
          </a:p>
        </p:txBody>
      </p:sp>
      <p:sp>
        <p:nvSpPr>
          <p:cNvPr id="13" name="TextBox 12">
            <a:extLst>
              <a:ext uri="{FF2B5EF4-FFF2-40B4-BE49-F238E27FC236}">
                <a16:creationId xmlns:a16="http://schemas.microsoft.com/office/drawing/2014/main" id="{47B035CC-6C17-109A-ABDC-8BE94D2AB6C3}"/>
              </a:ext>
            </a:extLst>
          </p:cNvPr>
          <p:cNvSpPr txBox="1"/>
          <p:nvPr/>
        </p:nvSpPr>
        <p:spPr>
          <a:xfrm>
            <a:off x="1446207" y="3197584"/>
            <a:ext cx="9822270" cy="2092881"/>
          </a:xfrm>
          <a:prstGeom prst="rect">
            <a:avLst/>
          </a:prstGeom>
          <a:noFill/>
        </p:spPr>
        <p:txBody>
          <a:bodyPr wrap="square" rtlCol="0">
            <a:spAutoFit/>
          </a:bodyPr>
          <a:lstStyle/>
          <a:p>
            <a:pPr marL="457200" lvl="0" indent="-457200" algn="just">
              <a:buFont typeface="Courier New" panose="02070309020205020404" pitchFamily="49" charset="0"/>
              <a:buChar char="o"/>
            </a:pPr>
            <a:r>
              <a:rPr lang="vi-VN" sz="2600">
                <a:solidFill>
                  <a:schemeClr val="tx1">
                    <a:lumMod val="95000"/>
                    <a:lumOff val="5000"/>
                  </a:schemeClr>
                </a:solidFill>
                <a:latin typeface="Times New Roman" pitchFamily="18" charset="0"/>
                <a:cs typeface="Times New Roman" pitchFamily="18" charset="0"/>
              </a:rPr>
              <a:t>(1) Hãy liệt kê ra những thuật ngữ chưa rõ và tìm hiểu nội dung của các thuật ngữ; </a:t>
            </a:r>
          </a:p>
          <a:p>
            <a:pPr marL="457200" lvl="0" indent="-457200" algn="just">
              <a:buFont typeface="Courier New" panose="02070309020205020404" pitchFamily="49" charset="0"/>
              <a:buChar char="o"/>
            </a:pPr>
            <a:r>
              <a:rPr lang="vi-VN" sz="2600">
                <a:solidFill>
                  <a:schemeClr val="tx1">
                    <a:lumMod val="95000"/>
                    <a:lumOff val="5000"/>
                  </a:schemeClr>
                </a:solidFill>
                <a:latin typeface="Times New Roman" pitchFamily="18" charset="0"/>
                <a:cs typeface="Times New Roman" pitchFamily="18" charset="0"/>
              </a:rPr>
              <a:t>(2) Tìm hiểu nội dung của các bảng biểu, kí hiệu như mũi tên màu xanh, đỏ; dấu cộng, dấu trừ,...; </a:t>
            </a:r>
          </a:p>
          <a:p>
            <a:pPr marL="457200" lvl="0" indent="-457200" algn="just">
              <a:buFont typeface="Courier New" panose="02070309020205020404" pitchFamily="49" charset="0"/>
              <a:buChar char="o"/>
            </a:pPr>
            <a:r>
              <a:rPr lang="vi-VN" sz="2600">
                <a:solidFill>
                  <a:schemeClr val="tx1">
                    <a:lumMod val="95000"/>
                    <a:lumOff val="5000"/>
                  </a:schemeClr>
                </a:solidFill>
                <a:latin typeface="Times New Roman" pitchFamily="18" charset="0"/>
                <a:cs typeface="Times New Roman" pitchFamily="18" charset="0"/>
              </a:rPr>
              <a:t>(3) Diễn giải những nội dung cơ bản từ thông tin thị trường lao động.</a:t>
            </a:r>
          </a:p>
        </p:txBody>
      </p:sp>
    </p:spTree>
    <p:extLst>
      <p:ext uri="{BB962C8B-B14F-4D97-AF65-F5344CB8AC3E}">
        <p14:creationId xmlns:p14="http://schemas.microsoft.com/office/powerpoint/2010/main" val="50812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813158" y="153053"/>
            <a:ext cx="10779760" cy="903588"/>
            <a:chOff x="349409" y="1511468"/>
            <a:chExt cx="3028734" cy="2991369"/>
          </a:xfrm>
        </p:grpSpPr>
        <p:sp>
          <p:nvSpPr>
            <p:cNvPr id="3" name="Rectangle 2"/>
            <p:cNvSpPr/>
            <p:nvPr/>
          </p:nvSpPr>
          <p:spPr>
            <a:xfrm>
              <a:off x="349409" y="1511468"/>
              <a:ext cx="3028734" cy="2991369"/>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txBody>
            <a:bodyPr/>
            <a:lstStyle/>
            <a:p>
              <a:endParaRPr lang="en-US" sz="2600"/>
            </a:p>
          </p:txBody>
        </p:sp>
        <p:grpSp>
          <p:nvGrpSpPr>
            <p:cNvPr id="4" name="Group 3"/>
            <p:cNvGrpSpPr/>
            <p:nvPr/>
          </p:nvGrpSpPr>
          <p:grpSpPr>
            <a:xfrm>
              <a:off x="420711" y="1652317"/>
              <a:ext cx="2876267" cy="2647625"/>
              <a:chOff x="420711" y="1652317"/>
              <a:chExt cx="2876267" cy="2647625"/>
            </a:xfrm>
          </p:grpSpPr>
          <p:sp>
            <p:nvSpPr>
              <p:cNvPr id="5" name="Rectangle 4"/>
              <p:cNvSpPr/>
              <p:nvPr/>
            </p:nvSpPr>
            <p:spPr>
              <a:xfrm>
                <a:off x="420711" y="1652317"/>
                <a:ext cx="2876267"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600" b="1">
                  <a:solidFill>
                    <a:srgbClr val="002060"/>
                  </a:solidFill>
                  <a:latin typeface="Times New Roman" pitchFamily="18" charset="0"/>
                  <a:cs typeface="Times New Roman" pitchFamily="18" charset="0"/>
                </a:endParaRPr>
              </a:p>
            </p:txBody>
          </p:sp>
          <p:sp>
            <p:nvSpPr>
              <p:cNvPr id="6" name="Rectangle 5"/>
              <p:cNvSpPr/>
              <p:nvPr/>
            </p:nvSpPr>
            <p:spPr>
              <a:xfrm>
                <a:off x="535353" y="1729731"/>
                <a:ext cx="2622290" cy="1793418"/>
              </a:xfrm>
              <a:prstGeom prst="rect">
                <a:avLst/>
              </a:prstGeom>
            </p:spPr>
            <p:txBody>
              <a:bodyPr wrap="square">
                <a:spAutoFit/>
              </a:bodyPr>
              <a:lstStyle/>
              <a:p>
                <a:pPr algn="just">
                  <a:lnSpc>
                    <a:spcPct val="150000"/>
                  </a:lnSpc>
                </a:pPr>
                <a:endParaRPr lang="en-US" sz="2600" b="1">
                  <a:solidFill>
                    <a:srgbClr val="002060"/>
                  </a:solidFill>
                  <a:latin typeface="Times New Roman" pitchFamily="18" charset="0"/>
                  <a:cs typeface="Times New Roman" pitchFamily="18" charset="0"/>
                </a:endParaRPr>
              </a:p>
            </p:txBody>
          </p:sp>
        </p:grpSp>
      </p:grpSp>
      <p:sp>
        <p:nvSpPr>
          <p:cNvPr id="7" name="Rectangle 6"/>
          <p:cNvSpPr/>
          <p:nvPr/>
        </p:nvSpPr>
        <p:spPr>
          <a:xfrm>
            <a:off x="1008682" y="308450"/>
            <a:ext cx="10317398" cy="523220"/>
          </a:xfrm>
          <a:prstGeom prst="rect">
            <a:avLst/>
          </a:prstGeom>
        </p:spPr>
        <p:txBody>
          <a:bodyPr wrap="square">
            <a:spAutoFit/>
          </a:bodyPr>
          <a:lstStyle/>
          <a:p>
            <a:pPr algn="ctr"/>
            <a:r>
              <a:rPr lang="vi-VN" sz="2800" b="1">
                <a:solidFill>
                  <a:srgbClr val="C00000"/>
                </a:solidFill>
                <a:latin typeface="Times New Roman" pitchFamily="18" charset="0"/>
                <a:cs typeface="Times New Roman" pitchFamily="18" charset="0"/>
              </a:rPr>
              <a:t>Các nội dung cơ bản thường có trong bản tin thị trường lao động</a:t>
            </a:r>
            <a:endParaRPr lang="vi-VN" sz="2800" b="1" dirty="0">
              <a:solidFill>
                <a:srgbClr val="C00000"/>
              </a:solidFill>
              <a:latin typeface="Times New Roman" pitchFamily="18" charset="0"/>
              <a:cs typeface="Times New Roman" pitchFamily="18" charset="0"/>
            </a:endParaRPr>
          </a:p>
        </p:txBody>
      </p:sp>
      <p:sp>
        <p:nvSpPr>
          <p:cNvPr id="10" name="TextBox 9"/>
          <p:cNvSpPr txBox="1"/>
          <p:nvPr/>
        </p:nvSpPr>
        <p:spPr>
          <a:xfrm>
            <a:off x="673238" y="1606514"/>
            <a:ext cx="10919680" cy="3644972"/>
          </a:xfrm>
          <a:prstGeom prst="rect">
            <a:avLst/>
          </a:prstGeom>
          <a:noFill/>
        </p:spPr>
        <p:txBody>
          <a:bodyPr wrap="square" rtlCol="0">
            <a:spAutoFit/>
          </a:bodyPr>
          <a:lstStyle/>
          <a:p>
            <a:pPr marL="457200" lvl="0" indent="-457200" algn="just">
              <a:lnSpc>
                <a:spcPct val="200000"/>
              </a:lnSpc>
              <a:buFont typeface="Wingdings" panose="05000000000000000000" pitchFamily="2" charset="2"/>
              <a:buChar char="v"/>
            </a:pPr>
            <a:r>
              <a:rPr lang="vi-VN" sz="3000" b="1">
                <a:solidFill>
                  <a:srgbClr val="002060"/>
                </a:solidFill>
                <a:latin typeface="+mj-lt"/>
              </a:rPr>
              <a:t>Thực trạng, xu hướng việc làm.</a:t>
            </a:r>
          </a:p>
          <a:p>
            <a:pPr marL="457200" lvl="0" indent="-457200" algn="just">
              <a:buFont typeface="Wingdings" panose="05000000000000000000" pitchFamily="2" charset="2"/>
              <a:buChar char="v"/>
            </a:pPr>
            <a:r>
              <a:rPr lang="vi-VN" sz="3000" b="1">
                <a:solidFill>
                  <a:srgbClr val="002060"/>
                </a:solidFill>
                <a:latin typeface="+mj-lt"/>
              </a:rPr>
              <a:t>Thông tin về cung cầu lao động, biến động cung cầu lao động của thị trường lao động.</a:t>
            </a:r>
          </a:p>
          <a:p>
            <a:pPr marL="457200" lvl="0" indent="-457200" algn="just">
              <a:lnSpc>
                <a:spcPct val="200000"/>
              </a:lnSpc>
              <a:buFont typeface="Wingdings" panose="05000000000000000000" pitchFamily="2" charset="2"/>
              <a:buChar char="v"/>
            </a:pPr>
            <a:r>
              <a:rPr lang="vi-VN" sz="3000" b="1">
                <a:solidFill>
                  <a:srgbClr val="002060"/>
                </a:solidFill>
                <a:latin typeface="+mj-lt"/>
              </a:rPr>
              <a:t>Thông tin về tiền lương, thu nhập.</a:t>
            </a:r>
          </a:p>
          <a:p>
            <a:pPr marL="457200" lvl="0" indent="-457200" algn="just">
              <a:lnSpc>
                <a:spcPct val="200000"/>
              </a:lnSpc>
              <a:buFont typeface="Wingdings" panose="05000000000000000000" pitchFamily="2" charset="2"/>
              <a:buChar char="v"/>
            </a:pPr>
            <a:r>
              <a:rPr lang="vi-VN" sz="3000" b="1">
                <a:solidFill>
                  <a:srgbClr val="002060"/>
                </a:solidFill>
                <a:latin typeface="+mj-lt"/>
              </a:rPr>
              <a:t>Dự báo nhu cầu nhân lực thời gian tiếp theo</a:t>
            </a:r>
          </a:p>
        </p:txBody>
      </p:sp>
    </p:spTree>
    <p:extLst>
      <p:ext uri="{BB962C8B-B14F-4D97-AF65-F5344CB8AC3E}">
        <p14:creationId xmlns:p14="http://schemas.microsoft.com/office/powerpoint/2010/main" val="23621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A8C23739-8AAD-481D-B016-8A743A54C7C8}"/>
              </a:ext>
            </a:extLst>
          </p:cNvPr>
          <p:cNvSpPr/>
          <p:nvPr/>
        </p:nvSpPr>
        <p:spPr>
          <a:xfrm>
            <a:off x="487125" y="1391920"/>
            <a:ext cx="4623126" cy="5151119"/>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chemeClr val="tx1">
                  <a:lumMod val="95000"/>
                  <a:lumOff val="5000"/>
                </a:schemeClr>
              </a:solidFill>
              <a:latin typeface="Cambria" panose="02040503050406030204" pitchFamily="18" charset="0"/>
            </a:endParaRPr>
          </a:p>
        </p:txBody>
      </p:sp>
      <p:sp>
        <p:nvSpPr>
          <p:cNvPr id="11" name="Rectangle 10">
            <a:extLst>
              <a:ext uri="{FF2B5EF4-FFF2-40B4-BE49-F238E27FC236}">
                <a16:creationId xmlns:a16="http://schemas.microsoft.com/office/drawing/2014/main" id="{9B6CE771-649D-956D-2B49-596921511A08}"/>
              </a:ext>
            </a:extLst>
          </p:cNvPr>
          <p:cNvSpPr/>
          <p:nvPr/>
        </p:nvSpPr>
        <p:spPr>
          <a:xfrm>
            <a:off x="607380" y="2413832"/>
            <a:ext cx="4382615" cy="31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Người sử dụng lao động và người lao động (kể cả người đang định hướng học tập) xác định mục tiêu và kế hoạch học tập, việc làm từ việc nhận diện được nhu cầu sử dụng lực lượng lao động ở các lĩnh vực khác nhau (nơi nào, ngành nghề nào đang cần, đang dư thừa, tỉ lệ thất nghiệp ở các ngành nghề) để có thể chuyển đổi về vị trí việc làm, thực hiện các hoạt động học tập (trang bị, bồi dưỡng nghiệp vụ chuyên môn) để tăng thêm cơ hội, có thu nhập cao hơn, phát huy được năng lực của người lao động.</a:t>
            </a:r>
          </a:p>
        </p:txBody>
      </p:sp>
      <p:sp>
        <p:nvSpPr>
          <p:cNvPr id="12" name="Rounded Rectangle 9">
            <a:extLst>
              <a:ext uri="{FF2B5EF4-FFF2-40B4-BE49-F238E27FC236}">
                <a16:creationId xmlns:a16="http://schemas.microsoft.com/office/drawing/2014/main" id="{05CCB55E-5735-2073-D4DB-2B075B7C3448}"/>
              </a:ext>
            </a:extLst>
          </p:cNvPr>
          <p:cNvSpPr/>
          <p:nvPr/>
        </p:nvSpPr>
        <p:spPr>
          <a:xfrm>
            <a:off x="5242742" y="1422416"/>
            <a:ext cx="3231419" cy="5151119"/>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chemeClr val="tx1">
                  <a:lumMod val="95000"/>
                  <a:lumOff val="5000"/>
                </a:schemeClr>
              </a:solidFill>
              <a:latin typeface="Cambria" panose="02040503050406030204" pitchFamily="18" charset="0"/>
            </a:endParaRPr>
          </a:p>
        </p:txBody>
      </p:sp>
      <p:sp>
        <p:nvSpPr>
          <p:cNvPr id="13" name="Rounded Rectangle 9">
            <a:extLst>
              <a:ext uri="{FF2B5EF4-FFF2-40B4-BE49-F238E27FC236}">
                <a16:creationId xmlns:a16="http://schemas.microsoft.com/office/drawing/2014/main" id="{556CCE9C-66CD-C215-17E7-34C4A436B464}"/>
              </a:ext>
            </a:extLst>
          </p:cNvPr>
          <p:cNvSpPr/>
          <p:nvPr/>
        </p:nvSpPr>
        <p:spPr>
          <a:xfrm>
            <a:off x="8606652" y="1397850"/>
            <a:ext cx="3231419" cy="5151119"/>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chemeClr val="tx1">
                  <a:lumMod val="95000"/>
                  <a:lumOff val="5000"/>
                </a:schemeClr>
              </a:solidFill>
              <a:latin typeface="Cambria" panose="02040503050406030204" pitchFamily="18" charset="0"/>
            </a:endParaRPr>
          </a:p>
        </p:txBody>
      </p:sp>
      <p:sp>
        <p:nvSpPr>
          <p:cNvPr id="14" name="Rectangle 13">
            <a:extLst>
              <a:ext uri="{FF2B5EF4-FFF2-40B4-BE49-F238E27FC236}">
                <a16:creationId xmlns:a16="http://schemas.microsoft.com/office/drawing/2014/main" id="{FFE67CF4-284E-0161-9BE3-321B8A6804E1}"/>
              </a:ext>
            </a:extLst>
          </p:cNvPr>
          <p:cNvSpPr/>
          <p:nvPr/>
        </p:nvSpPr>
        <p:spPr>
          <a:xfrm>
            <a:off x="5273494" y="2267298"/>
            <a:ext cx="3207879" cy="31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4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Người lao động, người đang học tập nhận diện được các yêu cầu đặt ra từ người thuê lao động về trình độ đào tạo nghề nghiệp, chất lượng, cũng như thể lực để có kế hoạch chuẩn bị học tập và rèn luyện.</a:t>
            </a:r>
          </a:p>
        </p:txBody>
      </p:sp>
      <p:sp>
        <p:nvSpPr>
          <p:cNvPr id="15" name="Rectangle 14">
            <a:extLst>
              <a:ext uri="{FF2B5EF4-FFF2-40B4-BE49-F238E27FC236}">
                <a16:creationId xmlns:a16="http://schemas.microsoft.com/office/drawing/2014/main" id="{EE992F61-8C6F-B28E-8645-83A86B0DF93D}"/>
              </a:ext>
            </a:extLst>
          </p:cNvPr>
          <p:cNvSpPr/>
          <p:nvPr/>
        </p:nvSpPr>
        <p:spPr>
          <a:xfrm>
            <a:off x="8613864" y="2267298"/>
            <a:ext cx="3207879" cy="31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4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Người học sẽ tích luỹ thêm được thông tin về chế độ, chính sách khi thực hiện lao động (bảo hiểm xã hội, bảo hiểm y tế, nghỉ phép, nghỉ ốm đau, bệnh tật), bên cạnh thoả thuận về mức lương và thời gian.</a:t>
            </a:r>
          </a:p>
        </p:txBody>
      </p:sp>
      <p:cxnSp>
        <p:nvCxnSpPr>
          <p:cNvPr id="16" name="Straight Arrow Connector 15">
            <a:extLst>
              <a:ext uri="{FF2B5EF4-FFF2-40B4-BE49-F238E27FC236}">
                <a16:creationId xmlns:a16="http://schemas.microsoft.com/office/drawing/2014/main" id="{FC473893-0E85-1B42-0977-10FE8A2E192D}"/>
              </a:ext>
            </a:extLst>
          </p:cNvPr>
          <p:cNvCxnSpPr>
            <a:cxnSpLocks/>
            <a:stCxn id="8" idx="2"/>
            <a:endCxn id="9" idx="0"/>
          </p:cNvCxnSpPr>
          <p:nvPr/>
        </p:nvCxnSpPr>
        <p:spPr>
          <a:xfrm flipH="1">
            <a:off x="2798688" y="752355"/>
            <a:ext cx="3259759" cy="639565"/>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114312-AA1D-DDB0-EF2F-C06DF17F8AB5}"/>
              </a:ext>
            </a:extLst>
          </p:cNvPr>
          <p:cNvCxnSpPr>
            <a:cxnSpLocks/>
            <a:stCxn id="8" idx="2"/>
            <a:endCxn id="12" idx="0"/>
          </p:cNvCxnSpPr>
          <p:nvPr/>
        </p:nvCxnSpPr>
        <p:spPr>
          <a:xfrm>
            <a:off x="6058447" y="752355"/>
            <a:ext cx="800005" cy="67006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74B3573-C361-5468-FC47-CA8DBB66D3B9}"/>
              </a:ext>
            </a:extLst>
          </p:cNvPr>
          <p:cNvCxnSpPr>
            <a:cxnSpLocks/>
            <a:stCxn id="8" idx="2"/>
            <a:endCxn id="13" idx="0"/>
          </p:cNvCxnSpPr>
          <p:nvPr/>
        </p:nvCxnSpPr>
        <p:spPr>
          <a:xfrm>
            <a:off x="6058447" y="752355"/>
            <a:ext cx="4163915" cy="645495"/>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A7EF922-E973-DF8A-43D1-0390F87E4757}"/>
              </a:ext>
            </a:extLst>
          </p:cNvPr>
          <p:cNvSpPr/>
          <p:nvPr/>
        </p:nvSpPr>
        <p:spPr>
          <a:xfrm>
            <a:off x="278822" y="109959"/>
            <a:ext cx="11559249" cy="642396"/>
          </a:xfrm>
          <a:prstGeom prst="round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srgbClr val="C00000"/>
                </a:solidFill>
                <a:latin typeface="Cambria" panose="02040503050406030204" pitchFamily="18" charset="0"/>
                <a:ea typeface="Cambria" panose="02040503050406030204" pitchFamily="18" charset="0"/>
              </a:rPr>
              <a:t>Các giá trị mà bản tin thị trường mang đến </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55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2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3" grpId="0" animBg="1"/>
      <p:bldP spid="14" grpId="0"/>
      <p:bldP spid="15"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E4DEAD-630B-910F-A4A1-CC34866B727A}"/>
              </a:ext>
            </a:extLst>
          </p:cNvPr>
          <p:cNvSpPr/>
          <p:nvPr/>
        </p:nvSpPr>
        <p:spPr>
          <a:xfrm>
            <a:off x="258502" y="363959"/>
            <a:ext cx="11559249" cy="977671"/>
          </a:xfrm>
          <a:prstGeom prst="round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a:solidFill>
                  <a:srgbClr val="C00000"/>
                </a:solidFill>
                <a:latin typeface="Cambria" panose="02040503050406030204" pitchFamily="18" charset="0"/>
                <a:ea typeface="Cambria" panose="02040503050406030204" pitchFamily="18" charset="0"/>
              </a:rPr>
              <a:t>Nhận định về nhu cầu sử dụng lao động của thị trường lao động</a:t>
            </a:r>
            <a:endPar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 name="Rounded Rectangle 9">
            <a:extLst>
              <a:ext uri="{FF2B5EF4-FFF2-40B4-BE49-F238E27FC236}">
                <a16:creationId xmlns:a16="http://schemas.microsoft.com/office/drawing/2014/main" id="{23B0D5A4-2331-C11E-33F5-FE37AD320397}"/>
              </a:ext>
            </a:extLst>
          </p:cNvPr>
          <p:cNvSpPr/>
          <p:nvPr/>
        </p:nvSpPr>
        <p:spPr>
          <a:xfrm>
            <a:off x="559362" y="2019200"/>
            <a:ext cx="3622317" cy="1672329"/>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500" b="1" dirty="0">
              <a:solidFill>
                <a:srgbClr val="002060"/>
              </a:solidFill>
              <a:latin typeface="Cambria" panose="02040503050406030204" pitchFamily="18" charset="0"/>
            </a:endParaRPr>
          </a:p>
        </p:txBody>
      </p:sp>
      <p:sp>
        <p:nvSpPr>
          <p:cNvPr id="5" name="Rectangle 4">
            <a:extLst>
              <a:ext uri="{FF2B5EF4-FFF2-40B4-BE49-F238E27FC236}">
                <a16:creationId xmlns:a16="http://schemas.microsoft.com/office/drawing/2014/main" id="{BA671DFD-29AC-3EC8-8A04-E39A308B329C}"/>
              </a:ext>
            </a:extLst>
          </p:cNvPr>
          <p:cNvSpPr/>
          <p:nvPr/>
        </p:nvSpPr>
        <p:spPr>
          <a:xfrm>
            <a:off x="582976" y="2297475"/>
            <a:ext cx="3595929" cy="1028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Tính toàn cầu hóa trong tuyển dụng</a:t>
            </a:r>
          </a:p>
        </p:txBody>
      </p:sp>
      <p:sp>
        <p:nvSpPr>
          <p:cNvPr id="6" name="Rounded Rectangle 9">
            <a:extLst>
              <a:ext uri="{FF2B5EF4-FFF2-40B4-BE49-F238E27FC236}">
                <a16:creationId xmlns:a16="http://schemas.microsoft.com/office/drawing/2014/main" id="{38458096-0A96-9378-297F-4802625D8AF9}"/>
              </a:ext>
            </a:extLst>
          </p:cNvPr>
          <p:cNvSpPr/>
          <p:nvPr/>
        </p:nvSpPr>
        <p:spPr>
          <a:xfrm>
            <a:off x="4377398" y="2019200"/>
            <a:ext cx="3622317" cy="1672329"/>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500" b="1" dirty="0">
              <a:solidFill>
                <a:srgbClr val="002060"/>
              </a:solidFill>
              <a:latin typeface="Cambria" panose="02040503050406030204" pitchFamily="18" charset="0"/>
            </a:endParaRPr>
          </a:p>
        </p:txBody>
      </p:sp>
      <p:sp>
        <p:nvSpPr>
          <p:cNvPr id="7" name="Rounded Rectangle 9">
            <a:extLst>
              <a:ext uri="{FF2B5EF4-FFF2-40B4-BE49-F238E27FC236}">
                <a16:creationId xmlns:a16="http://schemas.microsoft.com/office/drawing/2014/main" id="{61094DBD-C788-AB9F-A87A-77660E195B99}"/>
              </a:ext>
            </a:extLst>
          </p:cNvPr>
          <p:cNvSpPr/>
          <p:nvPr/>
        </p:nvSpPr>
        <p:spPr>
          <a:xfrm>
            <a:off x="8195434" y="2019200"/>
            <a:ext cx="3622317" cy="1672329"/>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500" b="1" dirty="0">
              <a:solidFill>
                <a:srgbClr val="002060"/>
              </a:solidFill>
              <a:latin typeface="Cambria" panose="02040503050406030204" pitchFamily="18" charset="0"/>
            </a:endParaRPr>
          </a:p>
        </p:txBody>
      </p:sp>
      <p:sp>
        <p:nvSpPr>
          <p:cNvPr id="8" name="Rectangle 7">
            <a:extLst>
              <a:ext uri="{FF2B5EF4-FFF2-40B4-BE49-F238E27FC236}">
                <a16:creationId xmlns:a16="http://schemas.microsoft.com/office/drawing/2014/main" id="{27EFD818-D277-7F16-5AB2-897983324FA7}"/>
              </a:ext>
            </a:extLst>
          </p:cNvPr>
          <p:cNvSpPr/>
          <p:nvPr/>
        </p:nvSpPr>
        <p:spPr>
          <a:xfrm>
            <a:off x="4377302" y="2316490"/>
            <a:ext cx="3595929" cy="1028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Nhu cầu cao về kỹ năng số và công nghệ</a:t>
            </a:r>
          </a:p>
        </p:txBody>
      </p:sp>
      <p:sp>
        <p:nvSpPr>
          <p:cNvPr id="9" name="Rectangle 8">
            <a:extLst>
              <a:ext uri="{FF2B5EF4-FFF2-40B4-BE49-F238E27FC236}">
                <a16:creationId xmlns:a16="http://schemas.microsoft.com/office/drawing/2014/main" id="{100D1236-3C63-030A-5C23-E0E2C006C88F}"/>
              </a:ext>
            </a:extLst>
          </p:cNvPr>
          <p:cNvSpPr/>
          <p:nvPr/>
        </p:nvSpPr>
        <p:spPr>
          <a:xfrm>
            <a:off x="8219143" y="2316490"/>
            <a:ext cx="3595929" cy="1028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Yêu cầu đảm bảo an toàn về lĩnh vực y tế và chăm sóc sức khỏe người lao động</a:t>
            </a:r>
          </a:p>
        </p:txBody>
      </p:sp>
      <p:cxnSp>
        <p:nvCxnSpPr>
          <p:cNvPr id="11" name="Straight Connector 10">
            <a:extLst>
              <a:ext uri="{FF2B5EF4-FFF2-40B4-BE49-F238E27FC236}">
                <a16:creationId xmlns:a16="http://schemas.microsoft.com/office/drawing/2014/main" id="{A979250C-3F7E-5CC9-2D6B-58C342620CF6}"/>
              </a:ext>
            </a:extLst>
          </p:cNvPr>
          <p:cNvCxnSpPr>
            <a:cxnSpLocks/>
          </p:cNvCxnSpPr>
          <p:nvPr/>
        </p:nvCxnSpPr>
        <p:spPr>
          <a:xfrm>
            <a:off x="2370519" y="1341630"/>
            <a:ext cx="7746169" cy="153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C9EF5C-FE6E-7BFF-97C3-FA16B8639F54}"/>
              </a:ext>
            </a:extLst>
          </p:cNvPr>
          <p:cNvCxnSpPr>
            <a:cxnSpLocks/>
          </p:cNvCxnSpPr>
          <p:nvPr/>
        </p:nvCxnSpPr>
        <p:spPr>
          <a:xfrm flipH="1">
            <a:off x="6223907" y="1346761"/>
            <a:ext cx="493" cy="67756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D623B7-C123-6875-6A86-7F9DF4F78E66}"/>
              </a:ext>
            </a:extLst>
          </p:cNvPr>
          <p:cNvCxnSpPr>
            <a:cxnSpLocks/>
          </p:cNvCxnSpPr>
          <p:nvPr/>
        </p:nvCxnSpPr>
        <p:spPr>
          <a:xfrm>
            <a:off x="2370519" y="1332456"/>
            <a:ext cx="0" cy="681664"/>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8A07A40-24AF-55EF-05AC-562C2CDBB55A}"/>
              </a:ext>
            </a:extLst>
          </p:cNvPr>
          <p:cNvCxnSpPr>
            <a:cxnSpLocks/>
          </p:cNvCxnSpPr>
          <p:nvPr/>
        </p:nvCxnSpPr>
        <p:spPr>
          <a:xfrm>
            <a:off x="10116688" y="1350708"/>
            <a:ext cx="0" cy="681664"/>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9">
            <a:extLst>
              <a:ext uri="{FF2B5EF4-FFF2-40B4-BE49-F238E27FC236}">
                <a16:creationId xmlns:a16="http://schemas.microsoft.com/office/drawing/2014/main" id="{836E52A2-F2A2-8B5B-A093-84FB7CC5A3B2}"/>
              </a:ext>
            </a:extLst>
          </p:cNvPr>
          <p:cNvSpPr/>
          <p:nvPr/>
        </p:nvSpPr>
        <p:spPr>
          <a:xfrm>
            <a:off x="2231309" y="4291091"/>
            <a:ext cx="3852968" cy="1352772"/>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500" b="1" dirty="0">
              <a:solidFill>
                <a:srgbClr val="002060"/>
              </a:solidFill>
              <a:latin typeface="Cambria" panose="02040503050406030204" pitchFamily="18" charset="0"/>
            </a:endParaRPr>
          </a:p>
        </p:txBody>
      </p:sp>
      <p:sp>
        <p:nvSpPr>
          <p:cNvPr id="16" name="Rounded Rectangle 9">
            <a:extLst>
              <a:ext uri="{FF2B5EF4-FFF2-40B4-BE49-F238E27FC236}">
                <a16:creationId xmlns:a16="http://schemas.microsoft.com/office/drawing/2014/main" id="{2833B90C-19E3-C4FA-3847-319404E407D6}"/>
              </a:ext>
            </a:extLst>
          </p:cNvPr>
          <p:cNvSpPr/>
          <p:nvPr/>
        </p:nvSpPr>
        <p:spPr>
          <a:xfrm>
            <a:off x="6301586" y="4291091"/>
            <a:ext cx="3734075" cy="1352772"/>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500" b="1" dirty="0">
              <a:solidFill>
                <a:srgbClr val="002060"/>
              </a:solidFill>
              <a:latin typeface="Cambria" panose="02040503050406030204" pitchFamily="18" charset="0"/>
            </a:endParaRPr>
          </a:p>
        </p:txBody>
      </p:sp>
      <p:cxnSp>
        <p:nvCxnSpPr>
          <p:cNvPr id="17" name="Straight Arrow Connector 16">
            <a:extLst>
              <a:ext uri="{FF2B5EF4-FFF2-40B4-BE49-F238E27FC236}">
                <a16:creationId xmlns:a16="http://schemas.microsoft.com/office/drawing/2014/main" id="{C0120B90-A3CC-AF23-DD0D-5C107EC267D3}"/>
              </a:ext>
            </a:extLst>
          </p:cNvPr>
          <p:cNvCxnSpPr>
            <a:cxnSpLocks/>
          </p:cNvCxnSpPr>
          <p:nvPr/>
        </p:nvCxnSpPr>
        <p:spPr>
          <a:xfrm>
            <a:off x="8094848" y="1356971"/>
            <a:ext cx="0" cy="293412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975C8F-02F7-15B8-08D7-8027B9A5720B}"/>
              </a:ext>
            </a:extLst>
          </p:cNvPr>
          <p:cNvCxnSpPr>
            <a:cxnSpLocks/>
          </p:cNvCxnSpPr>
          <p:nvPr/>
        </p:nvCxnSpPr>
        <p:spPr>
          <a:xfrm>
            <a:off x="4279490" y="1332456"/>
            <a:ext cx="0" cy="293412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B6C0A99-DDE4-3E38-DB2A-9407AED023DE}"/>
              </a:ext>
            </a:extLst>
          </p:cNvPr>
          <p:cNvSpPr/>
          <p:nvPr/>
        </p:nvSpPr>
        <p:spPr>
          <a:xfrm>
            <a:off x="2370519" y="4529206"/>
            <a:ext cx="3734405" cy="8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Đòi hỏi về sự sáng tạo và đổi mới</a:t>
            </a:r>
          </a:p>
        </p:txBody>
      </p:sp>
      <p:sp>
        <p:nvSpPr>
          <p:cNvPr id="21" name="Rectangle 20">
            <a:extLst>
              <a:ext uri="{FF2B5EF4-FFF2-40B4-BE49-F238E27FC236}">
                <a16:creationId xmlns:a16="http://schemas.microsoft.com/office/drawing/2014/main" id="{FCA6D726-1349-3A9D-1E3D-E89FDAC3BC8D}"/>
              </a:ext>
            </a:extLst>
          </p:cNvPr>
          <p:cNvSpPr/>
          <p:nvPr/>
        </p:nvSpPr>
        <p:spPr>
          <a:xfrm>
            <a:off x="6324736" y="4549241"/>
            <a:ext cx="3715521" cy="8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Chuyển đổi số và cải cách công nghệ.</a:t>
            </a:r>
          </a:p>
        </p:txBody>
      </p:sp>
    </p:spTree>
    <p:extLst>
      <p:ext uri="{BB962C8B-B14F-4D97-AF65-F5344CB8AC3E}">
        <p14:creationId xmlns:p14="http://schemas.microsoft.com/office/powerpoint/2010/main" val="27701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par>
                                <p:cTn id="41" presetID="22"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up)">
                                      <p:cBhvr>
                                        <p:cTn id="59" dur="500"/>
                                        <p:tgtEl>
                                          <p:spTgt spid="17"/>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animBg="1"/>
      <p:bldP spid="8" grpId="0"/>
      <p:bldP spid="9" grpId="0"/>
      <p:bldP spid="15" grpId="0" animBg="1"/>
      <p:bldP spid="16" grpId="0" animBg="1"/>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l="59214" t="41862"/>
          <a:stretch>
            <a:fillRect/>
          </a:stretch>
        </p:blipFill>
        <p:spPr>
          <a:xfrm rot="5400000">
            <a:off x="-481013" y="481012"/>
            <a:ext cx="6858000" cy="5895975"/>
          </a:xfrm>
          <a:prstGeom prst="rect">
            <a:avLst/>
          </a:prstGeom>
        </p:spPr>
      </p:pic>
      <p:grpSp>
        <p:nvGrpSpPr>
          <p:cNvPr id="11" name="组合 10"/>
          <p:cNvGrpSpPr/>
          <p:nvPr/>
        </p:nvGrpSpPr>
        <p:grpSpPr>
          <a:xfrm>
            <a:off x="4434980" y="1651247"/>
            <a:ext cx="3322039" cy="3322039"/>
            <a:chOff x="4234955" y="1767979"/>
            <a:chExt cx="3322039" cy="3322039"/>
          </a:xfrm>
        </p:grpSpPr>
        <p:sp>
          <p:nvSpPr>
            <p:cNvPr id="4" name="椭圆 3"/>
            <p:cNvSpPr/>
            <p:nvPr/>
          </p:nvSpPr>
          <p:spPr>
            <a:xfrm>
              <a:off x="4234955" y="1767979"/>
              <a:ext cx="3322039" cy="3322039"/>
            </a:xfrm>
            <a:prstGeom prst="ellipse">
              <a:avLst/>
            </a:prstGeom>
            <a:solidFill>
              <a:srgbClr val="8BCCC4"/>
            </a:solid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a:endParaRPr>
            </a:p>
          </p:txBody>
        </p:sp>
        <p:sp>
          <p:nvSpPr>
            <p:cNvPr id="6" name="文本框 5"/>
            <p:cNvSpPr txBox="1"/>
            <p:nvPr/>
          </p:nvSpPr>
          <p:spPr>
            <a:xfrm>
              <a:off x="4515427" y="2451722"/>
              <a:ext cx="2761093" cy="70805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rPr>
                <a:t>NHIỆM VỤ</a:t>
              </a:r>
              <a:endParaRPr kumimoji="0" lang="en-US" altLang="zh-C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endParaRPr>
            </a:p>
          </p:txBody>
        </p:sp>
        <p:sp>
          <p:nvSpPr>
            <p:cNvPr id="10" name="矩形 9"/>
            <p:cNvSpPr/>
            <p:nvPr/>
          </p:nvSpPr>
          <p:spPr>
            <a:xfrm>
              <a:off x="5383122" y="2916545"/>
              <a:ext cx="1276311" cy="1862048"/>
            </a:xfrm>
            <a:prstGeom prst="rect">
              <a:avLst/>
            </a:prstGeom>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1500" b="0" i="0" u="none" strike="noStrike" kern="1200" cap="none" spc="0" normalizeH="0" baseline="0" noProof="0">
                  <a:ln>
                    <a:noFill/>
                  </a:ln>
                  <a:solidFill>
                    <a:srgbClr val="1F0ABC"/>
                  </a:solidFill>
                  <a:effectLst/>
                  <a:uLnTx/>
                  <a:uFillTx/>
                  <a:latin typeface="Cambria" panose="02040503050406030204" pitchFamily="18" charset="0"/>
                  <a:ea typeface="Cambria" panose="02040503050406030204" pitchFamily="18" charset="0"/>
                  <a:cs typeface="Arial"/>
                </a:rPr>
                <a:t>3</a:t>
              </a:r>
              <a:endParaRPr kumimoji="0" lang="zh-CN" altLang="en-US" sz="11500" b="0" i="0" u="none" strike="noStrike" kern="1200" cap="none" spc="0" normalizeH="0" baseline="0" noProof="0">
                <a:ln>
                  <a:noFill/>
                </a:ln>
                <a:solidFill>
                  <a:srgbClr val="1F0ABC"/>
                </a:solidFill>
                <a:effectLst/>
                <a:uLnTx/>
                <a:uFillTx/>
                <a:latin typeface="Cambria" panose="02040503050406030204" pitchFamily="18" charset="0"/>
                <a:ea typeface="字魂105号-简雅黑" panose="00000500000000000000" pitchFamily="2" charset="-122"/>
                <a:cs typeface="Arial"/>
              </a:endParaRPr>
            </a:p>
          </p:txBody>
        </p:sp>
      </p:grpSp>
      <p:sp>
        <p:nvSpPr>
          <p:cNvPr id="2" name="TextBox 1">
            <a:extLst>
              <a:ext uri="{FF2B5EF4-FFF2-40B4-BE49-F238E27FC236}">
                <a16:creationId xmlns:a16="http://schemas.microsoft.com/office/drawing/2014/main" id="{D8A6DE9C-4EF0-113E-BF4F-D15637F0335B}"/>
              </a:ext>
            </a:extLst>
          </p:cNvPr>
          <p:cNvSpPr txBox="1"/>
          <p:nvPr/>
        </p:nvSpPr>
        <p:spPr>
          <a:xfrm>
            <a:off x="7727153" y="797509"/>
            <a:ext cx="3914149" cy="5262979"/>
          </a:xfrm>
          <a:prstGeom prst="rect">
            <a:avLst/>
          </a:prstGeom>
          <a:noFill/>
        </p:spPr>
        <p:txBody>
          <a:bodyPr wrap="square" rtlCol="0">
            <a:spAutoFit/>
          </a:bodyPr>
          <a:lstStyle/>
          <a:p>
            <a:pPr algn="ctr"/>
            <a:r>
              <a:rPr lang="vi-VN" sz="4200" b="1">
                <a:solidFill>
                  <a:srgbClr val="1F0ABC"/>
                </a:solidFill>
                <a:latin typeface="Times New Roman" pitchFamily="18" charset="0"/>
                <a:cs typeface="Times New Roman" pitchFamily="18" charset="0"/>
                <a:sym typeface="Nixie One"/>
              </a:rPr>
              <a:t>Phân tích những phẩm chất và năng lực cần có để đáp ứng những yêu cầu của nghề trong xã hội hiện đại</a:t>
            </a:r>
            <a:endParaRPr lang="vi-VN" sz="4200" b="1" dirty="0">
              <a:solidFill>
                <a:srgbClr val="1F0ABC"/>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2438491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EA07D4B-B139-2FBC-C016-2C0DE00D5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913" y="3758585"/>
            <a:ext cx="3106174" cy="260007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10">
            <a:extLst>
              <a:ext uri="{FF2B5EF4-FFF2-40B4-BE49-F238E27FC236}">
                <a16:creationId xmlns:a16="http://schemas.microsoft.com/office/drawing/2014/main" id="{6C7AEC23-C3FA-4F70-3408-DC254756A57A}"/>
              </a:ext>
            </a:extLst>
          </p:cNvPr>
          <p:cNvSpPr/>
          <p:nvPr/>
        </p:nvSpPr>
        <p:spPr>
          <a:xfrm>
            <a:off x="4677250" y="1258099"/>
            <a:ext cx="2837499" cy="1683373"/>
          </a:xfrm>
          <a:prstGeom prst="roundRect">
            <a:avLst>
              <a:gd name="adj" fmla="val 30702"/>
            </a:avLst>
          </a:prstGeom>
          <a:solidFill>
            <a:srgbClr val="00B0F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Cambria" pitchFamily="18" charset="0"/>
                <a:cs typeface="Times New Roman" pitchFamily="18" charset="0"/>
              </a:rPr>
              <a:t>Thảo luận nhóm đôi</a:t>
            </a:r>
          </a:p>
        </p:txBody>
      </p:sp>
      <p:sp>
        <p:nvSpPr>
          <p:cNvPr id="4" name="Rounded Rectangle 16">
            <a:extLst>
              <a:ext uri="{FF2B5EF4-FFF2-40B4-BE49-F238E27FC236}">
                <a16:creationId xmlns:a16="http://schemas.microsoft.com/office/drawing/2014/main" id="{1C4B5C2D-904E-363F-4C7B-129C71EF28AB}"/>
              </a:ext>
            </a:extLst>
          </p:cNvPr>
          <p:cNvSpPr/>
          <p:nvPr/>
        </p:nvSpPr>
        <p:spPr>
          <a:xfrm>
            <a:off x="309930" y="2269672"/>
            <a:ext cx="4232983" cy="283264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2060"/>
                </a:solidFill>
                <a:latin typeface="Cambria" pitchFamily="18" charset="0"/>
              </a:rPr>
              <a:t>Chỉ ra những phẩm chất cần có của người lao động đáp ứng các yêu cầu của nghề trong xã hội hiện đại.</a:t>
            </a:r>
          </a:p>
        </p:txBody>
      </p:sp>
      <p:sp>
        <p:nvSpPr>
          <p:cNvPr id="5" name="AutoShape 10">
            <a:extLst>
              <a:ext uri="{FF2B5EF4-FFF2-40B4-BE49-F238E27FC236}">
                <a16:creationId xmlns:a16="http://schemas.microsoft.com/office/drawing/2014/main" id="{060E960E-E94A-8279-9C49-7C4E344811E7}"/>
              </a:ext>
            </a:extLst>
          </p:cNvPr>
          <p:cNvSpPr>
            <a:spLocks noChangeArrowheads="1"/>
          </p:cNvSpPr>
          <p:nvPr/>
        </p:nvSpPr>
        <p:spPr bwMode="auto">
          <a:xfrm>
            <a:off x="1038078" y="1711716"/>
            <a:ext cx="2837499"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Nhóm chẵn</a:t>
            </a:r>
            <a:endParaRPr lang="en-US" altLang="en-US" sz="3000" b="1" dirty="0">
              <a:solidFill>
                <a:srgbClr val="C00000"/>
              </a:solidFill>
              <a:latin typeface="Cambria" pitchFamily="18" charset="0"/>
              <a:cs typeface="Times New Roman" pitchFamily="18" charset="0"/>
            </a:endParaRPr>
          </a:p>
        </p:txBody>
      </p:sp>
      <p:sp>
        <p:nvSpPr>
          <p:cNvPr id="6" name="Rounded Rectangle 16">
            <a:extLst>
              <a:ext uri="{FF2B5EF4-FFF2-40B4-BE49-F238E27FC236}">
                <a16:creationId xmlns:a16="http://schemas.microsoft.com/office/drawing/2014/main" id="{64DDA27B-B2E1-8E78-B17A-D0ED9509469E}"/>
              </a:ext>
            </a:extLst>
          </p:cNvPr>
          <p:cNvSpPr/>
          <p:nvPr/>
        </p:nvSpPr>
        <p:spPr>
          <a:xfrm>
            <a:off x="7649087" y="2292267"/>
            <a:ext cx="4232983" cy="283264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2060"/>
                </a:solidFill>
                <a:latin typeface="Cambria" pitchFamily="18" charset="0"/>
              </a:rPr>
              <a:t>Chỉ ra những năng lực cần có của người lao động đáp ứng các yêu cầu của nghề trong xã hội hiện đại.</a:t>
            </a:r>
            <a:endParaRPr lang="vi-VN" sz="2800" b="1" dirty="0">
              <a:solidFill>
                <a:srgbClr val="002060"/>
              </a:solidFill>
              <a:latin typeface="Cambria" pitchFamily="18" charset="0"/>
            </a:endParaRPr>
          </a:p>
        </p:txBody>
      </p:sp>
      <p:sp>
        <p:nvSpPr>
          <p:cNvPr id="7" name="AutoShape 10">
            <a:extLst>
              <a:ext uri="{FF2B5EF4-FFF2-40B4-BE49-F238E27FC236}">
                <a16:creationId xmlns:a16="http://schemas.microsoft.com/office/drawing/2014/main" id="{CA533EBC-D939-4A84-83C9-08ABA0751EB4}"/>
              </a:ext>
            </a:extLst>
          </p:cNvPr>
          <p:cNvSpPr>
            <a:spLocks noChangeArrowheads="1"/>
          </p:cNvSpPr>
          <p:nvPr/>
        </p:nvSpPr>
        <p:spPr bwMode="auto">
          <a:xfrm>
            <a:off x="8400385" y="1734311"/>
            <a:ext cx="2837499"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Nhóm lẻ</a:t>
            </a:r>
            <a:endParaRPr lang="en-US" altLang="en-US" sz="3000" b="1" dirty="0">
              <a:solidFill>
                <a:srgbClr val="C00000"/>
              </a:solidFill>
              <a:latin typeface="Cambria" pitchFamily="18" charset="0"/>
              <a:cs typeface="Times New Roman" pitchFamily="18" charset="0"/>
            </a:endParaRPr>
          </a:p>
        </p:txBody>
      </p:sp>
      <p:grpSp>
        <p:nvGrpSpPr>
          <p:cNvPr id="8" name="Group 7">
            <a:extLst>
              <a:ext uri="{FF2B5EF4-FFF2-40B4-BE49-F238E27FC236}">
                <a16:creationId xmlns:a16="http://schemas.microsoft.com/office/drawing/2014/main" id="{5FF41A8F-BFD9-FF30-A498-E88832712A79}"/>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79B1E295-0AED-49AE-5873-76BAD0F1D6AD}"/>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FC8C61FC-6B63-A7D2-CB8E-C54BED7FE2C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1: Chỉ ra những phẩm chất và năng lực cần có của người lao động đáp ứng các yêu cầu của nghề trong xã hội hiện đại.</a:t>
              </a:r>
              <a:endParaRPr lang="en-US" sz="2500" b="1" dirty="0">
                <a:solidFill>
                  <a:schemeClr val="bg1"/>
                </a:solidFill>
                <a:latin typeface="Cambria" pitchFamily="18" charset="0"/>
                <a:cs typeface="Arial" panose="020B0604020202020204" pitchFamily="34" charset="0"/>
              </a:endParaRPr>
            </a:p>
          </p:txBody>
        </p:sp>
      </p:grpSp>
    </p:spTree>
    <p:extLst>
      <p:ext uri="{BB962C8B-B14F-4D97-AF65-F5344CB8AC3E}">
        <p14:creationId xmlns:p14="http://schemas.microsoft.com/office/powerpoint/2010/main" val="273378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ight Arrow 84">
            <a:extLst>
              <a:ext uri="{FF2B5EF4-FFF2-40B4-BE49-F238E27FC236}">
                <a16:creationId xmlns:a16="http://schemas.microsoft.com/office/drawing/2014/main" id="{FAC6D0D4-329E-38EA-1658-68AC8380178E}"/>
              </a:ext>
            </a:extLst>
          </p:cNvPr>
          <p:cNvSpPr/>
          <p:nvPr/>
        </p:nvSpPr>
        <p:spPr>
          <a:xfrm>
            <a:off x="506841" y="1328292"/>
            <a:ext cx="2214015" cy="2980391"/>
          </a:xfrm>
          <a:prstGeom prst="rightArrow">
            <a:avLst>
              <a:gd name="adj1" fmla="val 64447"/>
              <a:gd name="adj2" fmla="val 50000"/>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ounded Rectangle 85">
            <a:extLst>
              <a:ext uri="{FF2B5EF4-FFF2-40B4-BE49-F238E27FC236}">
                <a16:creationId xmlns:a16="http://schemas.microsoft.com/office/drawing/2014/main" id="{DAB737BC-C5FF-4248-703C-2DAF046A7D35}"/>
              </a:ext>
            </a:extLst>
          </p:cNvPr>
          <p:cNvSpPr/>
          <p:nvPr/>
        </p:nvSpPr>
        <p:spPr>
          <a:xfrm>
            <a:off x="626269" y="2164813"/>
            <a:ext cx="1558912" cy="130734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Phẩm chất</a:t>
            </a:r>
            <a:endParaRPr lang="vi-VN" sz="35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ounded Rectangle 9">
            <a:extLst>
              <a:ext uri="{FF2B5EF4-FFF2-40B4-BE49-F238E27FC236}">
                <a16:creationId xmlns:a16="http://schemas.microsoft.com/office/drawing/2014/main" id="{16DE10EF-C00A-0371-6A85-82C66DDD940B}"/>
              </a:ext>
            </a:extLst>
          </p:cNvPr>
          <p:cNvSpPr/>
          <p:nvPr/>
        </p:nvSpPr>
        <p:spPr>
          <a:xfrm>
            <a:off x="3972329" y="557320"/>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5" name="Rectangle 4">
            <a:extLst>
              <a:ext uri="{FF2B5EF4-FFF2-40B4-BE49-F238E27FC236}">
                <a16:creationId xmlns:a16="http://schemas.microsoft.com/office/drawing/2014/main" id="{44434803-FD9F-CB4D-00CF-6AED2CE81BD9}"/>
              </a:ext>
            </a:extLst>
          </p:cNvPr>
          <p:cNvSpPr/>
          <p:nvPr/>
        </p:nvSpPr>
        <p:spPr>
          <a:xfrm>
            <a:off x="4020232" y="581936"/>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Thể hiện tinh thần tự học hỏi</a:t>
            </a:r>
          </a:p>
        </p:txBody>
      </p:sp>
      <p:sp>
        <p:nvSpPr>
          <p:cNvPr id="6" name="Rounded Rectangle 9">
            <a:extLst>
              <a:ext uri="{FF2B5EF4-FFF2-40B4-BE49-F238E27FC236}">
                <a16:creationId xmlns:a16="http://schemas.microsoft.com/office/drawing/2014/main" id="{3B5E0F7D-E468-6F2B-22CF-89FFD922C161}"/>
              </a:ext>
            </a:extLst>
          </p:cNvPr>
          <p:cNvSpPr/>
          <p:nvPr/>
        </p:nvSpPr>
        <p:spPr>
          <a:xfrm>
            <a:off x="3972329" y="1229073"/>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7" name="Rectangle 6">
            <a:extLst>
              <a:ext uri="{FF2B5EF4-FFF2-40B4-BE49-F238E27FC236}">
                <a16:creationId xmlns:a16="http://schemas.microsoft.com/office/drawing/2014/main" id="{D6DC08AD-19EE-9C08-C494-1DFDEE870E94}"/>
              </a:ext>
            </a:extLst>
          </p:cNvPr>
          <p:cNvSpPr/>
          <p:nvPr/>
        </p:nvSpPr>
        <p:spPr>
          <a:xfrm>
            <a:off x="4020232" y="1253689"/>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Đổi mới, linh hoạt</a:t>
            </a:r>
          </a:p>
        </p:txBody>
      </p:sp>
      <p:sp>
        <p:nvSpPr>
          <p:cNvPr id="8" name="Rounded Rectangle 9">
            <a:extLst>
              <a:ext uri="{FF2B5EF4-FFF2-40B4-BE49-F238E27FC236}">
                <a16:creationId xmlns:a16="http://schemas.microsoft.com/office/drawing/2014/main" id="{AED2A8AD-9750-AEBF-C844-E80D62BE5059}"/>
              </a:ext>
            </a:extLst>
          </p:cNvPr>
          <p:cNvSpPr/>
          <p:nvPr/>
        </p:nvSpPr>
        <p:spPr>
          <a:xfrm>
            <a:off x="3972329" y="1900827"/>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9" name="Rectangle 8">
            <a:extLst>
              <a:ext uri="{FF2B5EF4-FFF2-40B4-BE49-F238E27FC236}">
                <a16:creationId xmlns:a16="http://schemas.microsoft.com/office/drawing/2014/main" id="{362AA955-5839-CB10-9101-D164611AABCA}"/>
              </a:ext>
            </a:extLst>
          </p:cNvPr>
          <p:cNvSpPr/>
          <p:nvPr/>
        </p:nvSpPr>
        <p:spPr>
          <a:xfrm>
            <a:off x="4020232" y="1925443"/>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Tinh thần sáng tạo</a:t>
            </a:r>
          </a:p>
        </p:txBody>
      </p:sp>
      <p:sp>
        <p:nvSpPr>
          <p:cNvPr id="10" name="Rounded Rectangle 9">
            <a:extLst>
              <a:ext uri="{FF2B5EF4-FFF2-40B4-BE49-F238E27FC236}">
                <a16:creationId xmlns:a16="http://schemas.microsoft.com/office/drawing/2014/main" id="{8346D7A0-E311-C704-BA60-B0B84A2E242B}"/>
              </a:ext>
            </a:extLst>
          </p:cNvPr>
          <p:cNvSpPr/>
          <p:nvPr/>
        </p:nvSpPr>
        <p:spPr>
          <a:xfrm>
            <a:off x="3972329" y="2572579"/>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11" name="Rectangle 10">
            <a:extLst>
              <a:ext uri="{FF2B5EF4-FFF2-40B4-BE49-F238E27FC236}">
                <a16:creationId xmlns:a16="http://schemas.microsoft.com/office/drawing/2014/main" id="{D23CCBE8-CD26-BFA2-E02A-611B92DFBB0A}"/>
              </a:ext>
            </a:extLst>
          </p:cNvPr>
          <p:cNvSpPr/>
          <p:nvPr/>
        </p:nvSpPr>
        <p:spPr>
          <a:xfrm>
            <a:off x="520277" y="5745629"/>
            <a:ext cx="6971268" cy="919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ltLang="ko-KR" sz="2000" b="1">
              <a:solidFill>
                <a:srgbClr val="002060"/>
              </a:solidFill>
              <a:latin typeface="Cambria" panose="02040503050406030204" pitchFamily="18" charset="0"/>
              <a:ea typeface="Cambria" panose="02040503050406030204"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id="{1CCD0E1D-8026-CCDD-7FBA-C763591F3F7A}"/>
              </a:ext>
            </a:extLst>
          </p:cNvPr>
          <p:cNvCxnSpPr>
            <a:cxnSpLocks/>
            <a:stCxn id="2" idx="3"/>
            <a:endCxn id="4" idx="1"/>
          </p:cNvCxnSpPr>
          <p:nvPr/>
        </p:nvCxnSpPr>
        <p:spPr>
          <a:xfrm flipV="1">
            <a:off x="2720856" y="803229"/>
            <a:ext cx="1251473" cy="20152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F219FA-1D9D-1DFE-D5FD-C2CF4101FB3E}"/>
              </a:ext>
            </a:extLst>
          </p:cNvPr>
          <p:cNvCxnSpPr>
            <a:cxnSpLocks/>
            <a:stCxn id="2" idx="3"/>
            <a:endCxn id="6" idx="1"/>
          </p:cNvCxnSpPr>
          <p:nvPr/>
        </p:nvCxnSpPr>
        <p:spPr>
          <a:xfrm flipV="1">
            <a:off x="2720856" y="1474982"/>
            <a:ext cx="1251473" cy="13435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F72C035-CF19-B41B-70F2-D52FF6B5A6B3}"/>
              </a:ext>
            </a:extLst>
          </p:cNvPr>
          <p:cNvCxnSpPr>
            <a:cxnSpLocks/>
            <a:stCxn id="2" idx="3"/>
            <a:endCxn id="8" idx="1"/>
          </p:cNvCxnSpPr>
          <p:nvPr/>
        </p:nvCxnSpPr>
        <p:spPr>
          <a:xfrm flipV="1">
            <a:off x="2720856" y="2146736"/>
            <a:ext cx="1251473" cy="6717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7C5C4A-C75D-6CC3-0A6D-F81674690206}"/>
              </a:ext>
            </a:extLst>
          </p:cNvPr>
          <p:cNvCxnSpPr>
            <a:cxnSpLocks/>
            <a:stCxn id="2" idx="3"/>
            <a:endCxn id="10" idx="1"/>
          </p:cNvCxnSpPr>
          <p:nvPr/>
        </p:nvCxnSpPr>
        <p:spPr>
          <a:xfrm>
            <a:off x="2720856" y="2818488"/>
            <a:ext cx="125147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D35443-E842-6418-BB13-ECF9BCE9E8FC}"/>
              </a:ext>
            </a:extLst>
          </p:cNvPr>
          <p:cNvSpPr/>
          <p:nvPr/>
        </p:nvSpPr>
        <p:spPr>
          <a:xfrm>
            <a:off x="4029681" y="2599681"/>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Có trách nhiệm với công việc; </a:t>
            </a:r>
          </a:p>
        </p:txBody>
      </p:sp>
      <p:sp>
        <p:nvSpPr>
          <p:cNvPr id="17" name="Rounded Rectangle 9">
            <a:extLst>
              <a:ext uri="{FF2B5EF4-FFF2-40B4-BE49-F238E27FC236}">
                <a16:creationId xmlns:a16="http://schemas.microsoft.com/office/drawing/2014/main" id="{53E7F230-C6D1-C71C-0E87-E67226B34694}"/>
              </a:ext>
            </a:extLst>
          </p:cNvPr>
          <p:cNvSpPr/>
          <p:nvPr/>
        </p:nvSpPr>
        <p:spPr>
          <a:xfrm>
            <a:off x="3984474" y="3252720"/>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cxnSp>
        <p:nvCxnSpPr>
          <p:cNvPr id="18" name="Straight Arrow Connector 17">
            <a:extLst>
              <a:ext uri="{FF2B5EF4-FFF2-40B4-BE49-F238E27FC236}">
                <a16:creationId xmlns:a16="http://schemas.microsoft.com/office/drawing/2014/main" id="{E2B3C1C6-D582-0C18-4866-FC9DD4DE79F1}"/>
              </a:ext>
            </a:extLst>
          </p:cNvPr>
          <p:cNvCxnSpPr>
            <a:cxnSpLocks/>
            <a:stCxn id="2" idx="3"/>
            <a:endCxn id="17" idx="1"/>
          </p:cNvCxnSpPr>
          <p:nvPr/>
        </p:nvCxnSpPr>
        <p:spPr>
          <a:xfrm>
            <a:off x="2720856" y="2818488"/>
            <a:ext cx="1263618" cy="6801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9C6251E-3B07-BEC2-5CEB-6F209C28530D}"/>
              </a:ext>
            </a:extLst>
          </p:cNvPr>
          <p:cNvSpPr/>
          <p:nvPr/>
        </p:nvSpPr>
        <p:spPr>
          <a:xfrm>
            <a:off x="4005627" y="3270529"/>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Chia sẻ và giúp đỡ người khác...</a:t>
            </a:r>
          </a:p>
        </p:txBody>
      </p:sp>
      <p:sp>
        <p:nvSpPr>
          <p:cNvPr id="20" name="Rounded Rectangle 9">
            <a:extLst>
              <a:ext uri="{FF2B5EF4-FFF2-40B4-BE49-F238E27FC236}">
                <a16:creationId xmlns:a16="http://schemas.microsoft.com/office/drawing/2014/main" id="{202E16CB-8944-06D2-A0FB-70F50FF7ECE5}"/>
              </a:ext>
            </a:extLst>
          </p:cNvPr>
          <p:cNvSpPr/>
          <p:nvPr/>
        </p:nvSpPr>
        <p:spPr>
          <a:xfrm>
            <a:off x="3984474" y="3952948"/>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1" name="Rectangle 20">
            <a:extLst>
              <a:ext uri="{FF2B5EF4-FFF2-40B4-BE49-F238E27FC236}">
                <a16:creationId xmlns:a16="http://schemas.microsoft.com/office/drawing/2014/main" id="{5542B3AE-C2C8-111B-F688-97A61FC35A4F}"/>
              </a:ext>
            </a:extLst>
          </p:cNvPr>
          <p:cNvSpPr/>
          <p:nvPr/>
        </p:nvSpPr>
        <p:spPr>
          <a:xfrm>
            <a:off x="4041826" y="3980050"/>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Hợp tác</a:t>
            </a:r>
          </a:p>
        </p:txBody>
      </p:sp>
      <p:sp>
        <p:nvSpPr>
          <p:cNvPr id="22" name="Rounded Rectangle 9">
            <a:extLst>
              <a:ext uri="{FF2B5EF4-FFF2-40B4-BE49-F238E27FC236}">
                <a16:creationId xmlns:a16="http://schemas.microsoft.com/office/drawing/2014/main" id="{1E4FA3CB-1AB7-4F95-A719-A589080C8EA0}"/>
              </a:ext>
            </a:extLst>
          </p:cNvPr>
          <p:cNvSpPr/>
          <p:nvPr/>
        </p:nvSpPr>
        <p:spPr>
          <a:xfrm>
            <a:off x="3996619" y="4633089"/>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3" name="Rectangle 22">
            <a:extLst>
              <a:ext uri="{FF2B5EF4-FFF2-40B4-BE49-F238E27FC236}">
                <a16:creationId xmlns:a16="http://schemas.microsoft.com/office/drawing/2014/main" id="{8AC906D8-0C97-14F7-E9FE-B85D491D7DAE}"/>
              </a:ext>
            </a:extLst>
          </p:cNvPr>
          <p:cNvSpPr/>
          <p:nvPr/>
        </p:nvSpPr>
        <p:spPr>
          <a:xfrm>
            <a:off x="4017772" y="4650898"/>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Trung thực</a:t>
            </a:r>
          </a:p>
        </p:txBody>
      </p:sp>
      <p:cxnSp>
        <p:nvCxnSpPr>
          <p:cNvPr id="24" name="Straight Arrow Connector 23">
            <a:extLst>
              <a:ext uri="{FF2B5EF4-FFF2-40B4-BE49-F238E27FC236}">
                <a16:creationId xmlns:a16="http://schemas.microsoft.com/office/drawing/2014/main" id="{984B534D-2FED-4779-84FF-E52B6953EA3C}"/>
              </a:ext>
            </a:extLst>
          </p:cNvPr>
          <p:cNvCxnSpPr>
            <a:cxnSpLocks/>
            <a:stCxn id="2" idx="3"/>
            <a:endCxn id="20" idx="1"/>
          </p:cNvCxnSpPr>
          <p:nvPr/>
        </p:nvCxnSpPr>
        <p:spPr>
          <a:xfrm>
            <a:off x="2720856" y="2818488"/>
            <a:ext cx="1263618" cy="13803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847C28E-6D0B-B904-71CC-C6EA1E9A6796}"/>
              </a:ext>
            </a:extLst>
          </p:cNvPr>
          <p:cNvCxnSpPr>
            <a:cxnSpLocks/>
            <a:stCxn id="2" idx="3"/>
            <a:endCxn id="22" idx="1"/>
          </p:cNvCxnSpPr>
          <p:nvPr/>
        </p:nvCxnSpPr>
        <p:spPr>
          <a:xfrm>
            <a:off x="2720856" y="2818488"/>
            <a:ext cx="1275763" cy="20605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9">
            <a:extLst>
              <a:ext uri="{FF2B5EF4-FFF2-40B4-BE49-F238E27FC236}">
                <a16:creationId xmlns:a16="http://schemas.microsoft.com/office/drawing/2014/main" id="{4BA0AC75-E0CE-03A5-4A7F-31A33B96AF0E}"/>
              </a:ext>
            </a:extLst>
          </p:cNvPr>
          <p:cNvSpPr/>
          <p:nvPr/>
        </p:nvSpPr>
        <p:spPr>
          <a:xfrm>
            <a:off x="3996619" y="5342610"/>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7" name="Rectangle 26">
            <a:extLst>
              <a:ext uri="{FF2B5EF4-FFF2-40B4-BE49-F238E27FC236}">
                <a16:creationId xmlns:a16="http://schemas.microsoft.com/office/drawing/2014/main" id="{F2695C2E-3EE3-28B7-CEF5-A02B45A86BD2}"/>
              </a:ext>
            </a:extLst>
          </p:cNvPr>
          <p:cNvSpPr/>
          <p:nvPr/>
        </p:nvSpPr>
        <p:spPr>
          <a:xfrm>
            <a:off x="4017772" y="5360419"/>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Chăm chỉ, kiên trì</a:t>
            </a:r>
          </a:p>
        </p:txBody>
      </p:sp>
      <p:cxnSp>
        <p:nvCxnSpPr>
          <p:cNvPr id="28" name="Straight Arrow Connector 27">
            <a:extLst>
              <a:ext uri="{FF2B5EF4-FFF2-40B4-BE49-F238E27FC236}">
                <a16:creationId xmlns:a16="http://schemas.microsoft.com/office/drawing/2014/main" id="{EF5701AA-0109-1608-8CA8-0D0A0DC66244}"/>
              </a:ext>
            </a:extLst>
          </p:cNvPr>
          <p:cNvCxnSpPr>
            <a:cxnSpLocks/>
            <a:stCxn id="2" idx="3"/>
            <a:endCxn id="26" idx="1"/>
          </p:cNvCxnSpPr>
          <p:nvPr/>
        </p:nvCxnSpPr>
        <p:spPr>
          <a:xfrm>
            <a:off x="2720856" y="2818488"/>
            <a:ext cx="1275763" cy="27700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55" name="Picture 54" descr="A ant lifting a log&#10;&#10;Description automatically generated">
            <a:extLst>
              <a:ext uri="{FF2B5EF4-FFF2-40B4-BE49-F238E27FC236}">
                <a16:creationId xmlns:a16="http://schemas.microsoft.com/office/drawing/2014/main" id="{FC1D097C-311F-3984-A81F-A638D03BA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761" y="1049137"/>
            <a:ext cx="3686175" cy="4215173"/>
          </a:xfrm>
          <a:prstGeom prst="rect">
            <a:avLst/>
          </a:prstGeom>
        </p:spPr>
      </p:pic>
    </p:spTree>
    <p:extLst>
      <p:ext uri="{BB962C8B-B14F-4D97-AF65-F5344CB8AC3E}">
        <p14:creationId xmlns:p14="http://schemas.microsoft.com/office/powerpoint/2010/main" val="1374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22" presetClass="entr" presetSubtype="8"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grpId="0" nodeType="withEffect" nodePh="1">
                                  <p:stCondLst>
                                    <p:cond delay="0"/>
                                  </p:stCondLst>
                                  <p:endCondLst>
                                    <p:cond evt="begin" delay="0">
                                      <p:tn val="51"/>
                                    </p:cond>
                                  </p:end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22" presetClass="entr" presetSubtype="8"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500"/>
                                        <p:tgtEl>
                                          <p:spTgt spid="2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left)">
                                      <p:cBhvr>
                                        <p:cTn id="89" dur="500"/>
                                        <p:tgtEl>
                                          <p:spTgt spid="2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left)">
                                      <p:cBhvr>
                                        <p:cTn id="92" dur="500"/>
                                        <p:tgtEl>
                                          <p:spTgt spid="23"/>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left)">
                                      <p:cBhvr>
                                        <p:cTn id="98" dur="500"/>
                                        <p:tgtEl>
                                          <p:spTgt spid="2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left)">
                                      <p:cBhvr>
                                        <p:cTn id="10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p:bldP spid="8" grpId="0" animBg="1"/>
      <p:bldP spid="9" grpId="0"/>
      <p:bldP spid="10" grpId="0" animBg="1"/>
      <p:bldP spid="11" grpId="0"/>
      <p:bldP spid="16" grpId="0"/>
      <p:bldP spid="17" grpId="0" animBg="1"/>
      <p:bldP spid="19" grpId="0"/>
      <p:bldP spid="20" grpId="0" animBg="1"/>
      <p:bldP spid="21" grpId="0"/>
      <p:bldP spid="22" grpId="0" animBg="1"/>
      <p:bldP spid="23" grpId="0"/>
      <p:bldP spid="2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ight Arrow 84">
            <a:extLst>
              <a:ext uri="{FF2B5EF4-FFF2-40B4-BE49-F238E27FC236}">
                <a16:creationId xmlns:a16="http://schemas.microsoft.com/office/drawing/2014/main" id="{FAC6D0D4-329E-38EA-1658-68AC8380178E}"/>
              </a:ext>
            </a:extLst>
          </p:cNvPr>
          <p:cNvSpPr/>
          <p:nvPr/>
        </p:nvSpPr>
        <p:spPr>
          <a:xfrm>
            <a:off x="520277" y="1524319"/>
            <a:ext cx="2214015" cy="2980391"/>
          </a:xfrm>
          <a:prstGeom prst="rightArrow">
            <a:avLst>
              <a:gd name="adj1" fmla="val 64447"/>
              <a:gd name="adj2" fmla="val 50000"/>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ounded Rectangle 85">
            <a:extLst>
              <a:ext uri="{FF2B5EF4-FFF2-40B4-BE49-F238E27FC236}">
                <a16:creationId xmlns:a16="http://schemas.microsoft.com/office/drawing/2014/main" id="{DAB737BC-C5FF-4248-703C-2DAF046A7D35}"/>
              </a:ext>
            </a:extLst>
          </p:cNvPr>
          <p:cNvSpPr/>
          <p:nvPr/>
        </p:nvSpPr>
        <p:spPr>
          <a:xfrm>
            <a:off x="639705" y="2360840"/>
            <a:ext cx="1558912" cy="130734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Năng lực</a:t>
            </a:r>
            <a:endParaRPr lang="vi-VN" sz="35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ounded Rectangle 9">
            <a:extLst>
              <a:ext uri="{FF2B5EF4-FFF2-40B4-BE49-F238E27FC236}">
                <a16:creationId xmlns:a16="http://schemas.microsoft.com/office/drawing/2014/main" id="{16DE10EF-C00A-0371-6A85-82C66DDD940B}"/>
              </a:ext>
            </a:extLst>
          </p:cNvPr>
          <p:cNvSpPr/>
          <p:nvPr/>
        </p:nvSpPr>
        <p:spPr>
          <a:xfrm>
            <a:off x="3972329" y="631397"/>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5" name="Rectangle 4">
            <a:extLst>
              <a:ext uri="{FF2B5EF4-FFF2-40B4-BE49-F238E27FC236}">
                <a16:creationId xmlns:a16="http://schemas.microsoft.com/office/drawing/2014/main" id="{44434803-FD9F-CB4D-00CF-6AED2CE81BD9}"/>
              </a:ext>
            </a:extLst>
          </p:cNvPr>
          <p:cNvSpPr/>
          <p:nvPr/>
        </p:nvSpPr>
        <p:spPr>
          <a:xfrm>
            <a:off x="4020232" y="656013"/>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Làm việc nhóm;</a:t>
            </a:r>
          </a:p>
        </p:txBody>
      </p:sp>
      <p:sp>
        <p:nvSpPr>
          <p:cNvPr id="6" name="Rounded Rectangle 9">
            <a:extLst>
              <a:ext uri="{FF2B5EF4-FFF2-40B4-BE49-F238E27FC236}">
                <a16:creationId xmlns:a16="http://schemas.microsoft.com/office/drawing/2014/main" id="{3B5E0F7D-E468-6F2B-22CF-89FFD922C161}"/>
              </a:ext>
            </a:extLst>
          </p:cNvPr>
          <p:cNvSpPr/>
          <p:nvPr/>
        </p:nvSpPr>
        <p:spPr>
          <a:xfrm>
            <a:off x="3972329" y="1303150"/>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7" name="Rectangle 6">
            <a:extLst>
              <a:ext uri="{FF2B5EF4-FFF2-40B4-BE49-F238E27FC236}">
                <a16:creationId xmlns:a16="http://schemas.microsoft.com/office/drawing/2014/main" id="{D6DC08AD-19EE-9C08-C494-1DFDEE870E94}"/>
              </a:ext>
            </a:extLst>
          </p:cNvPr>
          <p:cNvSpPr/>
          <p:nvPr/>
        </p:nvSpPr>
        <p:spPr>
          <a:xfrm>
            <a:off x="4020232" y="1327766"/>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Giải quyết vấn đề; </a:t>
            </a:r>
          </a:p>
        </p:txBody>
      </p:sp>
      <p:sp>
        <p:nvSpPr>
          <p:cNvPr id="8" name="Rounded Rectangle 9">
            <a:extLst>
              <a:ext uri="{FF2B5EF4-FFF2-40B4-BE49-F238E27FC236}">
                <a16:creationId xmlns:a16="http://schemas.microsoft.com/office/drawing/2014/main" id="{AED2A8AD-9750-AEBF-C844-E80D62BE5059}"/>
              </a:ext>
            </a:extLst>
          </p:cNvPr>
          <p:cNvSpPr/>
          <p:nvPr/>
        </p:nvSpPr>
        <p:spPr>
          <a:xfrm>
            <a:off x="3972329" y="1974904"/>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9" name="Rectangle 8">
            <a:extLst>
              <a:ext uri="{FF2B5EF4-FFF2-40B4-BE49-F238E27FC236}">
                <a16:creationId xmlns:a16="http://schemas.microsoft.com/office/drawing/2014/main" id="{362AA955-5839-CB10-9101-D164611AABCA}"/>
              </a:ext>
            </a:extLst>
          </p:cNvPr>
          <p:cNvSpPr/>
          <p:nvPr/>
        </p:nvSpPr>
        <p:spPr>
          <a:xfrm>
            <a:off x="4020232" y="1999520"/>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Khả năng công nghệ thông tin; </a:t>
            </a:r>
          </a:p>
        </p:txBody>
      </p:sp>
      <p:sp>
        <p:nvSpPr>
          <p:cNvPr id="10" name="Rounded Rectangle 9">
            <a:extLst>
              <a:ext uri="{FF2B5EF4-FFF2-40B4-BE49-F238E27FC236}">
                <a16:creationId xmlns:a16="http://schemas.microsoft.com/office/drawing/2014/main" id="{8346D7A0-E311-C704-BA60-B0B84A2E242B}"/>
              </a:ext>
            </a:extLst>
          </p:cNvPr>
          <p:cNvSpPr/>
          <p:nvPr/>
        </p:nvSpPr>
        <p:spPr>
          <a:xfrm>
            <a:off x="3972329" y="2646656"/>
            <a:ext cx="4247342" cy="7357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11" name="Rectangle 10">
            <a:extLst>
              <a:ext uri="{FF2B5EF4-FFF2-40B4-BE49-F238E27FC236}">
                <a16:creationId xmlns:a16="http://schemas.microsoft.com/office/drawing/2014/main" id="{D23CCBE8-CD26-BFA2-E02A-611B92DFBB0A}"/>
              </a:ext>
            </a:extLst>
          </p:cNvPr>
          <p:cNvSpPr/>
          <p:nvPr/>
        </p:nvSpPr>
        <p:spPr>
          <a:xfrm>
            <a:off x="520277" y="5819706"/>
            <a:ext cx="6971268" cy="919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ltLang="ko-KR" sz="2000" b="1">
              <a:solidFill>
                <a:srgbClr val="002060"/>
              </a:solidFill>
              <a:latin typeface="Cambria" panose="02040503050406030204" pitchFamily="18" charset="0"/>
              <a:ea typeface="Cambria" panose="02040503050406030204"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id="{1CCD0E1D-8026-CCDD-7FBA-C763591F3F7A}"/>
              </a:ext>
            </a:extLst>
          </p:cNvPr>
          <p:cNvCxnSpPr>
            <a:cxnSpLocks/>
            <a:stCxn id="2" idx="3"/>
            <a:endCxn id="4" idx="1"/>
          </p:cNvCxnSpPr>
          <p:nvPr/>
        </p:nvCxnSpPr>
        <p:spPr>
          <a:xfrm flipV="1">
            <a:off x="2734292" y="877306"/>
            <a:ext cx="1238037" cy="21372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F219FA-1D9D-1DFE-D5FD-C2CF4101FB3E}"/>
              </a:ext>
            </a:extLst>
          </p:cNvPr>
          <p:cNvCxnSpPr>
            <a:cxnSpLocks/>
            <a:stCxn id="2" idx="3"/>
            <a:endCxn id="6" idx="1"/>
          </p:cNvCxnSpPr>
          <p:nvPr/>
        </p:nvCxnSpPr>
        <p:spPr>
          <a:xfrm flipV="1">
            <a:off x="2734292" y="1549059"/>
            <a:ext cx="1238037" cy="14654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F72C035-CF19-B41B-70F2-D52FF6B5A6B3}"/>
              </a:ext>
            </a:extLst>
          </p:cNvPr>
          <p:cNvCxnSpPr>
            <a:cxnSpLocks/>
            <a:stCxn id="2" idx="3"/>
            <a:endCxn id="8" idx="1"/>
          </p:cNvCxnSpPr>
          <p:nvPr/>
        </p:nvCxnSpPr>
        <p:spPr>
          <a:xfrm flipV="1">
            <a:off x="2734292" y="2220813"/>
            <a:ext cx="1238037" cy="7937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7C5C4A-C75D-6CC3-0A6D-F81674690206}"/>
              </a:ext>
            </a:extLst>
          </p:cNvPr>
          <p:cNvCxnSpPr>
            <a:cxnSpLocks/>
            <a:stCxn id="2" idx="3"/>
            <a:endCxn id="10" idx="1"/>
          </p:cNvCxnSpPr>
          <p:nvPr/>
        </p:nvCxnSpPr>
        <p:spPr>
          <a:xfrm>
            <a:off x="2734292" y="3014515"/>
            <a:ext cx="123803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D35443-E842-6418-BB13-ECF9BCE9E8FC}"/>
              </a:ext>
            </a:extLst>
          </p:cNvPr>
          <p:cNvSpPr/>
          <p:nvPr/>
        </p:nvSpPr>
        <p:spPr>
          <a:xfrm>
            <a:off x="4029681" y="2724558"/>
            <a:ext cx="4216400" cy="566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Khả năng sử dụng ngoại ngữ trong công việc;...</a:t>
            </a:r>
          </a:p>
        </p:txBody>
      </p:sp>
      <p:sp>
        <p:nvSpPr>
          <p:cNvPr id="17" name="Rounded Rectangle 9">
            <a:extLst>
              <a:ext uri="{FF2B5EF4-FFF2-40B4-BE49-F238E27FC236}">
                <a16:creationId xmlns:a16="http://schemas.microsoft.com/office/drawing/2014/main" id="{53E7F230-C6D1-C71C-0E87-E67226B34694}"/>
              </a:ext>
            </a:extLst>
          </p:cNvPr>
          <p:cNvSpPr/>
          <p:nvPr/>
        </p:nvSpPr>
        <p:spPr>
          <a:xfrm>
            <a:off x="3984474" y="3529997"/>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cxnSp>
        <p:nvCxnSpPr>
          <p:cNvPr id="18" name="Straight Arrow Connector 17">
            <a:extLst>
              <a:ext uri="{FF2B5EF4-FFF2-40B4-BE49-F238E27FC236}">
                <a16:creationId xmlns:a16="http://schemas.microsoft.com/office/drawing/2014/main" id="{E2B3C1C6-D582-0C18-4866-FC9DD4DE79F1}"/>
              </a:ext>
            </a:extLst>
          </p:cNvPr>
          <p:cNvCxnSpPr>
            <a:cxnSpLocks/>
            <a:stCxn id="2" idx="3"/>
            <a:endCxn id="17" idx="1"/>
          </p:cNvCxnSpPr>
          <p:nvPr/>
        </p:nvCxnSpPr>
        <p:spPr>
          <a:xfrm>
            <a:off x="2734292" y="3014515"/>
            <a:ext cx="1250182" cy="7613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9C6251E-3B07-BEC2-5CEB-6F209C28530D}"/>
              </a:ext>
            </a:extLst>
          </p:cNvPr>
          <p:cNvSpPr/>
          <p:nvPr/>
        </p:nvSpPr>
        <p:spPr>
          <a:xfrm>
            <a:off x="4005627" y="3547806"/>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Năng lực giao tiếp linh hoạt</a:t>
            </a:r>
          </a:p>
        </p:txBody>
      </p:sp>
      <p:sp>
        <p:nvSpPr>
          <p:cNvPr id="20" name="Rounded Rectangle 9">
            <a:extLst>
              <a:ext uri="{FF2B5EF4-FFF2-40B4-BE49-F238E27FC236}">
                <a16:creationId xmlns:a16="http://schemas.microsoft.com/office/drawing/2014/main" id="{202E16CB-8944-06D2-A0FB-70F50FF7ECE5}"/>
              </a:ext>
            </a:extLst>
          </p:cNvPr>
          <p:cNvSpPr/>
          <p:nvPr/>
        </p:nvSpPr>
        <p:spPr>
          <a:xfrm>
            <a:off x="3984474" y="4230225"/>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1" name="Rectangle 20">
            <a:extLst>
              <a:ext uri="{FF2B5EF4-FFF2-40B4-BE49-F238E27FC236}">
                <a16:creationId xmlns:a16="http://schemas.microsoft.com/office/drawing/2014/main" id="{5542B3AE-C2C8-111B-F688-97A61FC35A4F}"/>
              </a:ext>
            </a:extLst>
          </p:cNvPr>
          <p:cNvSpPr/>
          <p:nvPr/>
        </p:nvSpPr>
        <p:spPr>
          <a:xfrm>
            <a:off x="4041826" y="4257327"/>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Hợp tác</a:t>
            </a:r>
          </a:p>
        </p:txBody>
      </p:sp>
      <p:sp>
        <p:nvSpPr>
          <p:cNvPr id="22" name="Rounded Rectangle 9">
            <a:extLst>
              <a:ext uri="{FF2B5EF4-FFF2-40B4-BE49-F238E27FC236}">
                <a16:creationId xmlns:a16="http://schemas.microsoft.com/office/drawing/2014/main" id="{1E4FA3CB-1AB7-4F95-A719-A589080C8EA0}"/>
              </a:ext>
            </a:extLst>
          </p:cNvPr>
          <p:cNvSpPr/>
          <p:nvPr/>
        </p:nvSpPr>
        <p:spPr>
          <a:xfrm>
            <a:off x="3996619" y="4910366"/>
            <a:ext cx="424734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3" name="Rectangle 22">
            <a:extLst>
              <a:ext uri="{FF2B5EF4-FFF2-40B4-BE49-F238E27FC236}">
                <a16:creationId xmlns:a16="http://schemas.microsoft.com/office/drawing/2014/main" id="{8AC906D8-0C97-14F7-E9FE-B85D491D7DAE}"/>
              </a:ext>
            </a:extLst>
          </p:cNvPr>
          <p:cNvSpPr/>
          <p:nvPr/>
        </p:nvSpPr>
        <p:spPr>
          <a:xfrm>
            <a:off x="4017772" y="4928175"/>
            <a:ext cx="421640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Trung thực</a:t>
            </a:r>
          </a:p>
        </p:txBody>
      </p:sp>
      <p:cxnSp>
        <p:nvCxnSpPr>
          <p:cNvPr id="24" name="Straight Arrow Connector 23">
            <a:extLst>
              <a:ext uri="{FF2B5EF4-FFF2-40B4-BE49-F238E27FC236}">
                <a16:creationId xmlns:a16="http://schemas.microsoft.com/office/drawing/2014/main" id="{984B534D-2FED-4779-84FF-E52B6953EA3C}"/>
              </a:ext>
            </a:extLst>
          </p:cNvPr>
          <p:cNvCxnSpPr>
            <a:cxnSpLocks/>
            <a:stCxn id="2" idx="3"/>
            <a:endCxn id="20" idx="1"/>
          </p:cNvCxnSpPr>
          <p:nvPr/>
        </p:nvCxnSpPr>
        <p:spPr>
          <a:xfrm>
            <a:off x="2734292" y="3014515"/>
            <a:ext cx="1250182" cy="14616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847C28E-6D0B-B904-71CC-C6EA1E9A6796}"/>
              </a:ext>
            </a:extLst>
          </p:cNvPr>
          <p:cNvCxnSpPr>
            <a:cxnSpLocks/>
            <a:stCxn id="2" idx="3"/>
            <a:endCxn id="22" idx="1"/>
          </p:cNvCxnSpPr>
          <p:nvPr/>
        </p:nvCxnSpPr>
        <p:spPr>
          <a:xfrm>
            <a:off x="2734292" y="3014515"/>
            <a:ext cx="1262327" cy="21417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9">
            <a:extLst>
              <a:ext uri="{FF2B5EF4-FFF2-40B4-BE49-F238E27FC236}">
                <a16:creationId xmlns:a16="http://schemas.microsoft.com/office/drawing/2014/main" id="{4BA0AC75-E0CE-03A5-4A7F-31A33B96AF0E}"/>
              </a:ext>
            </a:extLst>
          </p:cNvPr>
          <p:cNvSpPr/>
          <p:nvPr/>
        </p:nvSpPr>
        <p:spPr>
          <a:xfrm>
            <a:off x="3996619" y="5619887"/>
            <a:ext cx="4247342" cy="809916"/>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7" name="Rectangle 26">
            <a:extLst>
              <a:ext uri="{FF2B5EF4-FFF2-40B4-BE49-F238E27FC236}">
                <a16:creationId xmlns:a16="http://schemas.microsoft.com/office/drawing/2014/main" id="{F2695C2E-3EE3-28B7-CEF5-A02B45A86BD2}"/>
              </a:ext>
            </a:extLst>
          </p:cNvPr>
          <p:cNvSpPr/>
          <p:nvPr/>
        </p:nvSpPr>
        <p:spPr>
          <a:xfrm>
            <a:off x="4017772" y="5698656"/>
            <a:ext cx="4216400" cy="623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000" b="1">
                <a:solidFill>
                  <a:srgbClr val="002060"/>
                </a:solidFill>
                <a:latin typeface="Cambria" panose="02040503050406030204" pitchFamily="18" charset="0"/>
                <a:ea typeface="Cambria" panose="02040503050406030204" pitchFamily="18" charset="0"/>
                <a:cs typeface="Times New Roman" pitchFamily="18" charset="0"/>
              </a:rPr>
              <a:t>X</a:t>
            </a:r>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ây dựng kế hoạch và tổ chức hoạt động.</a:t>
            </a:r>
          </a:p>
        </p:txBody>
      </p:sp>
      <p:cxnSp>
        <p:nvCxnSpPr>
          <p:cNvPr id="28" name="Straight Arrow Connector 27">
            <a:extLst>
              <a:ext uri="{FF2B5EF4-FFF2-40B4-BE49-F238E27FC236}">
                <a16:creationId xmlns:a16="http://schemas.microsoft.com/office/drawing/2014/main" id="{EF5701AA-0109-1608-8CA8-0D0A0DC66244}"/>
              </a:ext>
            </a:extLst>
          </p:cNvPr>
          <p:cNvCxnSpPr>
            <a:cxnSpLocks/>
            <a:stCxn id="2" idx="3"/>
            <a:endCxn id="26" idx="1"/>
          </p:cNvCxnSpPr>
          <p:nvPr/>
        </p:nvCxnSpPr>
        <p:spPr>
          <a:xfrm>
            <a:off x="2734292" y="3014515"/>
            <a:ext cx="1262327" cy="30103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0" name="Picture 39" descr="A person with his hand up&#10;&#10;Description automatically generated">
            <a:extLst>
              <a:ext uri="{FF2B5EF4-FFF2-40B4-BE49-F238E27FC236}">
                <a16:creationId xmlns:a16="http://schemas.microsoft.com/office/drawing/2014/main" id="{891347BF-0FEF-D36C-3A1C-B854977FB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632" y="1920872"/>
            <a:ext cx="3562350" cy="2705100"/>
          </a:xfrm>
          <a:prstGeom prst="rect">
            <a:avLst/>
          </a:prstGeom>
        </p:spPr>
      </p:pic>
    </p:spTree>
    <p:extLst>
      <p:ext uri="{BB962C8B-B14F-4D97-AF65-F5344CB8AC3E}">
        <p14:creationId xmlns:p14="http://schemas.microsoft.com/office/powerpoint/2010/main" val="25356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22" presetClass="entr" presetSubtype="8"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grpId="0" nodeType="withEffect" nodePh="1">
                                  <p:stCondLst>
                                    <p:cond delay="0"/>
                                  </p:stCondLst>
                                  <p:endCondLst>
                                    <p:cond evt="begin" delay="0">
                                      <p:tn val="51"/>
                                    </p:cond>
                                  </p:end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22" presetClass="entr" presetSubtype="8"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500"/>
                                        <p:tgtEl>
                                          <p:spTgt spid="2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left)">
                                      <p:cBhvr>
                                        <p:cTn id="89" dur="500"/>
                                        <p:tgtEl>
                                          <p:spTgt spid="2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left)">
                                      <p:cBhvr>
                                        <p:cTn id="92" dur="500"/>
                                        <p:tgtEl>
                                          <p:spTgt spid="23"/>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left)">
                                      <p:cBhvr>
                                        <p:cTn id="98" dur="500"/>
                                        <p:tgtEl>
                                          <p:spTgt spid="2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left)">
                                      <p:cBhvr>
                                        <p:cTn id="10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p:bldP spid="8" grpId="0" animBg="1"/>
      <p:bldP spid="9" grpId="0"/>
      <p:bldP spid="10" grpId="0" animBg="1"/>
      <p:bldP spid="11" grpId="0"/>
      <p:bldP spid="16" grpId="0"/>
      <p:bldP spid="17" grpId="0" animBg="1"/>
      <p:bldP spid="19" grpId="0"/>
      <p:bldP spid="20" grpId="0" animBg="1"/>
      <p:bldP spid="21" grpId="0"/>
      <p:bldP spid="22" grpId="0" animBg="1"/>
      <p:bldP spid="23" grpId="0"/>
      <p:bldP spid="26"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F41A8F-BFD9-FF30-A498-E88832712A79}"/>
              </a:ext>
            </a:extLst>
          </p:cNvPr>
          <p:cNvGrpSpPr/>
          <p:nvPr/>
        </p:nvGrpSpPr>
        <p:grpSpPr>
          <a:xfrm>
            <a:off x="230902" y="120468"/>
            <a:ext cx="11730196" cy="1393373"/>
            <a:chOff x="4821346" y="84189"/>
            <a:chExt cx="6979174" cy="2322483"/>
          </a:xfrm>
          <a:solidFill>
            <a:schemeClr val="bg2"/>
          </a:solidFill>
        </p:grpSpPr>
        <p:sp>
          <p:nvSpPr>
            <p:cNvPr id="16" name="Round Same Side Corner Rectangle 11">
              <a:extLst>
                <a:ext uri="{FF2B5EF4-FFF2-40B4-BE49-F238E27FC236}">
                  <a16:creationId xmlns:a16="http://schemas.microsoft.com/office/drawing/2014/main" id="{79B1E295-0AED-49AE-5873-76BAD0F1D6AD}"/>
                </a:ext>
              </a:extLst>
            </p:cNvPr>
            <p:cNvSpPr/>
            <p:nvPr/>
          </p:nvSpPr>
          <p:spPr>
            <a:xfrm flipV="1">
              <a:off x="4877625" y="84189"/>
              <a:ext cx="6922895" cy="2322483"/>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FC8C61FC-6B63-A7D2-CB8E-C54BED7FE2CE}"/>
                </a:ext>
              </a:extLst>
            </p:cNvPr>
            <p:cNvSpPr txBox="1"/>
            <p:nvPr/>
          </p:nvSpPr>
          <p:spPr>
            <a:xfrm>
              <a:off x="4821346" y="84189"/>
              <a:ext cx="6979174" cy="2077666"/>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2: Xác định phẩm chất và năng lực của bản thân đáp ứng/ chưa đáp ứng yêu cầu của nghề trong xã hội hiện đại. Đề xuất cách rèn luyện phẩm chất và năng lực của bản thân để đáp ứng yêu cầu của nghề trong xã hội hiện đại.</a:t>
              </a:r>
              <a:endParaRPr lang="en-US" sz="2500" b="1" dirty="0">
                <a:solidFill>
                  <a:schemeClr val="bg1"/>
                </a:solidFill>
                <a:latin typeface="Cambria" pitchFamily="18" charset="0"/>
                <a:cs typeface="Arial" panose="020B0604020202020204" pitchFamily="34" charset="0"/>
              </a:endParaRPr>
            </a:p>
          </p:txBody>
        </p:sp>
      </p:grpSp>
      <p:sp>
        <p:nvSpPr>
          <p:cNvPr id="27" name="Speech Bubble: Rectangle with Corners Rounded 1">
            <a:extLst>
              <a:ext uri="{FF2B5EF4-FFF2-40B4-BE49-F238E27FC236}">
                <a16:creationId xmlns:a16="http://schemas.microsoft.com/office/drawing/2014/main" id="{7065DA5F-6812-E824-8AFF-FBA463269EB2}"/>
              </a:ext>
            </a:extLst>
          </p:cNvPr>
          <p:cNvSpPr/>
          <p:nvPr/>
        </p:nvSpPr>
        <p:spPr>
          <a:xfrm>
            <a:off x="3502190" y="2337416"/>
            <a:ext cx="8361464" cy="2270586"/>
          </a:xfrm>
          <a:prstGeom prst="wedgeRoundRectCallout">
            <a:avLst>
              <a:gd name="adj1" fmla="val -57001"/>
              <a:gd name="adj2" fmla="val 54968"/>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700" i="1">
                <a:solidFill>
                  <a:srgbClr val="002060"/>
                </a:solidFill>
                <a:latin typeface="Cambria" pitchFamily="18" charset="0"/>
                <a:cs typeface="Arial" panose="020B0604020202020204" pitchFamily="34" charset="0"/>
              </a:rPr>
              <a:t>Dựa vào kết quả làm việc nhóm ở mục 1, mỗi HS tự xác định phẩm chất và năng lực của bản thân đáp ứng/ chưa đáp ứng yêu cầu của nghề trong xã hội hiện đại theo gợi ý trong SGK trang 64, sau đó hoàn thành phiếu học tập.</a:t>
            </a:r>
          </a:p>
        </p:txBody>
      </p:sp>
      <p:sp>
        <p:nvSpPr>
          <p:cNvPr id="28" name="Speech Bubble: Rectangle with Corners Rounded 9">
            <a:extLst>
              <a:ext uri="{FF2B5EF4-FFF2-40B4-BE49-F238E27FC236}">
                <a16:creationId xmlns:a16="http://schemas.microsoft.com/office/drawing/2014/main" id="{DD6F1DDF-97CD-1BDC-D3D6-DDD2287CD2B0}"/>
              </a:ext>
            </a:extLst>
          </p:cNvPr>
          <p:cNvSpPr/>
          <p:nvPr/>
        </p:nvSpPr>
        <p:spPr>
          <a:xfrm>
            <a:off x="3502190" y="4754880"/>
            <a:ext cx="8361464" cy="1528330"/>
          </a:xfrm>
          <a:prstGeom prst="wedgeRoundRectCallout">
            <a:avLst>
              <a:gd name="adj1" fmla="val -53708"/>
              <a:gd name="adj2" fmla="val -43883"/>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700" i="1">
                <a:solidFill>
                  <a:srgbClr val="002060"/>
                </a:solidFill>
                <a:latin typeface="Cambria" pitchFamily="18" charset="0"/>
                <a:cs typeface="Arial" panose="020B0604020202020204" pitchFamily="34" charset="0"/>
              </a:rPr>
              <a:t>Dựa trên kết quả ở phần trên của phiếu học tập, GV cho mỗi HS đề xuất một cách rèn luyện những phẩm chất và năng lực chưa đáp ứng.</a:t>
            </a:r>
          </a:p>
        </p:txBody>
      </p:sp>
      <p:pic>
        <p:nvPicPr>
          <p:cNvPr id="29" name="Picture 28">
            <a:extLst>
              <a:ext uri="{FF2B5EF4-FFF2-40B4-BE49-F238E27FC236}">
                <a16:creationId xmlns:a16="http://schemas.microsoft.com/office/drawing/2014/main" id="{ECFD8404-EEBD-D514-1FD9-03D3A4861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45" y="2629573"/>
            <a:ext cx="2615411" cy="3548180"/>
          </a:xfrm>
          <a:prstGeom prst="rect">
            <a:avLst/>
          </a:prstGeom>
        </p:spPr>
      </p:pic>
      <p:sp>
        <p:nvSpPr>
          <p:cNvPr id="30" name="Rounded Rectangle 13">
            <a:extLst>
              <a:ext uri="{FF2B5EF4-FFF2-40B4-BE49-F238E27FC236}">
                <a16:creationId xmlns:a16="http://schemas.microsoft.com/office/drawing/2014/main" id="{359F0217-0A4F-7010-ED25-D36438C685CE}"/>
              </a:ext>
            </a:extLst>
          </p:cNvPr>
          <p:cNvSpPr/>
          <p:nvPr/>
        </p:nvSpPr>
        <p:spPr>
          <a:xfrm>
            <a:off x="457345" y="1640206"/>
            <a:ext cx="3362815" cy="697210"/>
          </a:xfrm>
          <a:prstGeom prst="roundRect">
            <a:avLst>
              <a:gd name="adj" fmla="val 30702"/>
            </a:avLst>
          </a:prstGeom>
          <a:solidFill>
            <a:srgbClr val="17A81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itchFamily="18" charset="0"/>
                <a:cs typeface="Times New Roman" pitchFamily="18" charset="0"/>
              </a:rPr>
              <a:t>Hoạt động cá nhân</a:t>
            </a:r>
          </a:p>
        </p:txBody>
      </p:sp>
    </p:spTree>
    <p:extLst>
      <p:ext uri="{BB962C8B-B14F-4D97-AF65-F5344CB8AC3E}">
        <p14:creationId xmlns:p14="http://schemas.microsoft.com/office/powerpoint/2010/main" val="44004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8EA1BE-5CC0-BA8C-42E4-9FD328CA8EF5}"/>
              </a:ext>
            </a:extLst>
          </p:cNvPr>
          <p:cNvPicPr>
            <a:picLocks noChangeAspect="1"/>
          </p:cNvPicPr>
          <p:nvPr/>
        </p:nvPicPr>
        <p:blipFill>
          <a:blip r:embed="rId3"/>
          <a:stretch>
            <a:fillRect/>
          </a:stretch>
        </p:blipFill>
        <p:spPr>
          <a:xfrm>
            <a:off x="6421120" y="147059"/>
            <a:ext cx="5648960" cy="6563881"/>
          </a:xfrm>
          <a:prstGeom prst="rect">
            <a:avLst/>
          </a:prstGeom>
        </p:spPr>
      </p:pic>
      <p:sp>
        <p:nvSpPr>
          <p:cNvPr id="4" name="Right Arrow 84">
            <a:extLst>
              <a:ext uri="{FF2B5EF4-FFF2-40B4-BE49-F238E27FC236}">
                <a16:creationId xmlns:a16="http://schemas.microsoft.com/office/drawing/2014/main" id="{D5A03B1C-0635-6220-AFD8-8FD3ADA8AEF0}"/>
              </a:ext>
            </a:extLst>
          </p:cNvPr>
          <p:cNvSpPr/>
          <p:nvPr/>
        </p:nvSpPr>
        <p:spPr>
          <a:xfrm>
            <a:off x="530437" y="335599"/>
            <a:ext cx="5890683" cy="1828481"/>
          </a:xfrm>
          <a:prstGeom prst="rightArrow">
            <a:avLst>
              <a:gd name="adj1" fmla="val 64447"/>
              <a:gd name="adj2" fmla="val 50000"/>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ounded Rectangle 85">
            <a:extLst>
              <a:ext uri="{FF2B5EF4-FFF2-40B4-BE49-F238E27FC236}">
                <a16:creationId xmlns:a16="http://schemas.microsoft.com/office/drawing/2014/main" id="{DED64BE2-DCB0-F6B6-FCB9-786978E21FF7}"/>
              </a:ext>
            </a:extLst>
          </p:cNvPr>
          <p:cNvSpPr/>
          <p:nvPr/>
        </p:nvSpPr>
        <p:spPr>
          <a:xfrm>
            <a:off x="649864" y="848807"/>
            <a:ext cx="5202295" cy="802063"/>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Hoàn thành phiếu học tập</a:t>
            </a:r>
            <a:endParaRPr lang="vi-VN" sz="35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ounded Rectangle 63">
            <a:extLst>
              <a:ext uri="{FF2B5EF4-FFF2-40B4-BE49-F238E27FC236}">
                <a16:creationId xmlns:a16="http://schemas.microsoft.com/office/drawing/2014/main" id="{EAE8ED14-4D3B-D71E-68B5-8F69252CF4F5}"/>
              </a:ext>
            </a:extLst>
          </p:cNvPr>
          <p:cNvSpPr/>
          <p:nvPr/>
        </p:nvSpPr>
        <p:spPr>
          <a:xfrm>
            <a:off x="764074" y="2370238"/>
            <a:ext cx="4973874" cy="61410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2060"/>
                </a:solidFill>
                <a:latin typeface="Cambria" pitchFamily="18" charset="0"/>
              </a:rPr>
              <a:t>T</a:t>
            </a:r>
            <a:r>
              <a:rPr lang="vi-VN" sz="2200" b="1">
                <a:solidFill>
                  <a:srgbClr val="002060"/>
                </a:solidFill>
                <a:latin typeface="Cambria" pitchFamily="18" charset="0"/>
              </a:rPr>
              <a:t>iêu chí đề xuất cách rèn luyện </a:t>
            </a:r>
          </a:p>
        </p:txBody>
      </p:sp>
      <p:sp>
        <p:nvSpPr>
          <p:cNvPr id="7" name="TextBox 6">
            <a:extLst>
              <a:ext uri="{FF2B5EF4-FFF2-40B4-BE49-F238E27FC236}">
                <a16:creationId xmlns:a16="http://schemas.microsoft.com/office/drawing/2014/main" id="{E85CD26C-E481-C02E-231C-9B3CEB8004C8}"/>
              </a:ext>
            </a:extLst>
          </p:cNvPr>
          <p:cNvSpPr txBox="1"/>
          <p:nvPr/>
        </p:nvSpPr>
        <p:spPr>
          <a:xfrm>
            <a:off x="426720" y="3332140"/>
            <a:ext cx="5890683"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2400">
                <a:solidFill>
                  <a:schemeClr val="tx1">
                    <a:lumMod val="95000"/>
                    <a:lumOff val="5000"/>
                  </a:schemeClr>
                </a:solidFill>
                <a:latin typeface="Times New Roman" pitchFamily="18" charset="0"/>
                <a:cs typeface="Times New Roman" pitchFamily="18" charset="0"/>
              </a:rPr>
              <a:t>Có tính khả thi, phù hợp với bối cảnh của người học (gia đình, cộng đồng và nhà trường)... </a:t>
            </a:r>
          </a:p>
          <a:p>
            <a:pPr marL="457200" lvl="0" indent="-457200" algn="just">
              <a:buFont typeface="Arial" panose="020B0604020202020204" pitchFamily="34" charset="0"/>
              <a:buChar char="•"/>
            </a:pPr>
            <a:r>
              <a:rPr lang="vi-VN" sz="2400">
                <a:solidFill>
                  <a:schemeClr val="tx1">
                    <a:lumMod val="95000"/>
                    <a:lumOff val="5000"/>
                  </a:schemeClr>
                </a:solidFill>
                <a:latin typeface="Times New Roman" pitchFamily="18" charset="0"/>
                <a:cs typeface="Times New Roman" pitchFamily="18" charset="0"/>
              </a:rPr>
              <a:t>Phát huy khả năng phản biện của HS để đề xuất được các cách thức khả thi, phù hợp và có tinh thần hỗ trợ, chia sẻ cơ hội cùng nhau rèn luyện như: phục vụ, hỗ trợ cộng đồng, làm thiện nguyện,..</a:t>
            </a:r>
            <a:endParaRPr lang="vi-VN" sz="24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709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813158" y="153052"/>
            <a:ext cx="10779760" cy="1155065"/>
            <a:chOff x="349409" y="1511468"/>
            <a:chExt cx="3028734" cy="2991369"/>
          </a:xfrm>
        </p:grpSpPr>
        <p:sp>
          <p:nvSpPr>
            <p:cNvPr id="3" name="Rectangle 2"/>
            <p:cNvSpPr/>
            <p:nvPr/>
          </p:nvSpPr>
          <p:spPr>
            <a:xfrm>
              <a:off x="349409" y="1511468"/>
              <a:ext cx="3028734" cy="2991369"/>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txBody>
            <a:bodyPr/>
            <a:lstStyle/>
            <a:p>
              <a:endParaRPr lang="en-US" sz="2600"/>
            </a:p>
          </p:txBody>
        </p:sp>
        <p:grpSp>
          <p:nvGrpSpPr>
            <p:cNvPr id="4" name="Group 3"/>
            <p:cNvGrpSpPr/>
            <p:nvPr/>
          </p:nvGrpSpPr>
          <p:grpSpPr>
            <a:xfrm>
              <a:off x="420711" y="1652317"/>
              <a:ext cx="2876267" cy="2647625"/>
              <a:chOff x="420711" y="1652317"/>
              <a:chExt cx="2876267" cy="2647625"/>
            </a:xfrm>
          </p:grpSpPr>
          <p:sp>
            <p:nvSpPr>
              <p:cNvPr id="5" name="Rectangle 4"/>
              <p:cNvSpPr/>
              <p:nvPr/>
            </p:nvSpPr>
            <p:spPr>
              <a:xfrm>
                <a:off x="420711" y="1652317"/>
                <a:ext cx="2876267"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600" b="1">
                  <a:solidFill>
                    <a:srgbClr val="002060"/>
                  </a:solidFill>
                  <a:latin typeface="Times New Roman" pitchFamily="18" charset="0"/>
                  <a:cs typeface="Times New Roman" pitchFamily="18" charset="0"/>
                </a:endParaRPr>
              </a:p>
            </p:txBody>
          </p:sp>
          <p:sp>
            <p:nvSpPr>
              <p:cNvPr id="6" name="Rectangle 5"/>
              <p:cNvSpPr/>
              <p:nvPr/>
            </p:nvSpPr>
            <p:spPr>
              <a:xfrm>
                <a:off x="535353" y="1729731"/>
                <a:ext cx="2622290" cy="1793418"/>
              </a:xfrm>
              <a:prstGeom prst="rect">
                <a:avLst/>
              </a:prstGeom>
            </p:spPr>
            <p:txBody>
              <a:bodyPr wrap="square">
                <a:spAutoFit/>
              </a:bodyPr>
              <a:lstStyle/>
              <a:p>
                <a:pPr algn="just">
                  <a:lnSpc>
                    <a:spcPct val="150000"/>
                  </a:lnSpc>
                </a:pPr>
                <a:endParaRPr lang="en-US" sz="2600" b="1">
                  <a:solidFill>
                    <a:srgbClr val="002060"/>
                  </a:solidFill>
                  <a:latin typeface="Times New Roman" pitchFamily="18" charset="0"/>
                  <a:cs typeface="Times New Roman" pitchFamily="18" charset="0"/>
                </a:endParaRPr>
              </a:p>
            </p:txBody>
          </p:sp>
        </p:grpSp>
      </p:grpSp>
      <p:sp>
        <p:nvSpPr>
          <p:cNvPr id="7" name="Rectangle 6"/>
          <p:cNvSpPr/>
          <p:nvPr/>
        </p:nvSpPr>
        <p:spPr>
          <a:xfrm>
            <a:off x="1008682" y="237330"/>
            <a:ext cx="10317398" cy="1015663"/>
          </a:xfrm>
          <a:prstGeom prst="rect">
            <a:avLst/>
          </a:prstGeom>
        </p:spPr>
        <p:txBody>
          <a:bodyPr wrap="square">
            <a:spAutoFit/>
          </a:bodyPr>
          <a:lstStyle/>
          <a:p>
            <a:pPr algn="ctr"/>
            <a:r>
              <a:rPr lang="vi-VN" sz="3000" b="1">
                <a:solidFill>
                  <a:srgbClr val="C00000"/>
                </a:solidFill>
                <a:latin typeface="Times New Roman" pitchFamily="18" charset="0"/>
                <a:cs typeface="Times New Roman" pitchFamily="18" charset="0"/>
              </a:rPr>
              <a:t>Những cách rèn luyện phẩm chất và năng lực của bản thân để đáp ứng yêu cầu của nghề trong xã hội hiện đại.</a:t>
            </a:r>
            <a:endParaRPr lang="vi-VN" sz="3000" b="1" dirty="0">
              <a:solidFill>
                <a:srgbClr val="C00000"/>
              </a:solidFill>
              <a:latin typeface="Times New Roman" pitchFamily="18" charset="0"/>
              <a:cs typeface="Times New Roman" pitchFamily="18" charset="0"/>
            </a:endParaRPr>
          </a:p>
        </p:txBody>
      </p:sp>
      <p:sp>
        <p:nvSpPr>
          <p:cNvPr id="10" name="TextBox 9"/>
          <p:cNvSpPr txBox="1"/>
          <p:nvPr/>
        </p:nvSpPr>
        <p:spPr>
          <a:xfrm>
            <a:off x="813158" y="1403030"/>
            <a:ext cx="10919680" cy="4539191"/>
          </a:xfrm>
          <a:prstGeom prst="rect">
            <a:avLst/>
          </a:prstGeom>
          <a:noFill/>
        </p:spPr>
        <p:txBody>
          <a:bodyPr wrap="square" rtlCol="0">
            <a:spAutoFit/>
          </a:bodyPr>
          <a:lstStyle/>
          <a:p>
            <a:pPr marL="457200" lvl="0" indent="-457200" algn="just">
              <a:lnSpc>
                <a:spcPct val="150000"/>
              </a:lnSpc>
              <a:buFont typeface="Wingdings" pitchFamily="2" charset="2"/>
              <a:buChar char="ü"/>
            </a:pPr>
            <a:r>
              <a:rPr lang="vi-VN" sz="2800" b="1">
                <a:solidFill>
                  <a:srgbClr val="002060"/>
                </a:solidFill>
                <a:latin typeface="+mj-lt"/>
              </a:rPr>
              <a:t>Tích cực rèn luyện, phát huy những phẩm chất, năng lực đã có.</a:t>
            </a:r>
          </a:p>
          <a:p>
            <a:pPr marL="457200" lvl="0" indent="-457200" algn="just">
              <a:lnSpc>
                <a:spcPct val="150000"/>
              </a:lnSpc>
              <a:buFont typeface="Wingdings" pitchFamily="2" charset="2"/>
              <a:buChar char="ü"/>
            </a:pPr>
            <a:r>
              <a:rPr lang="vi-VN" sz="2800" b="1">
                <a:solidFill>
                  <a:srgbClr val="002060"/>
                </a:solidFill>
                <a:latin typeface="+mj-lt"/>
              </a:rPr>
              <a:t>Thay đổi, cải thiện những phẩm chất, năng lực chưa phù hợp.</a:t>
            </a:r>
          </a:p>
          <a:p>
            <a:pPr marL="457200" lvl="0" indent="-457200" algn="just">
              <a:lnSpc>
                <a:spcPct val="150000"/>
              </a:lnSpc>
              <a:buFont typeface="Wingdings" pitchFamily="2" charset="2"/>
              <a:buChar char="ü"/>
            </a:pPr>
            <a:r>
              <a:rPr lang="vi-VN" sz="2800" b="1">
                <a:solidFill>
                  <a:srgbClr val="002060"/>
                </a:solidFill>
                <a:latin typeface="+mj-lt"/>
              </a:rPr>
              <a:t>Khắc phục, vượt qua những khó khăn trong việc lập và thực hiện kế hoạch học tập, rèn luyện.</a:t>
            </a:r>
          </a:p>
          <a:p>
            <a:pPr marL="457200" lvl="0" indent="-457200" algn="just">
              <a:lnSpc>
                <a:spcPct val="150000"/>
              </a:lnSpc>
              <a:buFont typeface="Wingdings" pitchFamily="2" charset="2"/>
              <a:buChar char="ü"/>
            </a:pPr>
            <a:r>
              <a:rPr lang="vi-VN" sz="2800" b="1">
                <a:solidFill>
                  <a:srgbClr val="002060"/>
                </a:solidFill>
                <a:latin typeface="+mj-lt"/>
              </a:rPr>
              <a:t>Cần căn cứ vào việc xác định những điểm yếu, thuận lợi của bản thân với nghề cụ thể để có sự rèn luyện phù hợp.</a:t>
            </a:r>
          </a:p>
          <a:p>
            <a:pPr marL="457200" lvl="0" indent="-457200" algn="just">
              <a:lnSpc>
                <a:spcPct val="150000"/>
              </a:lnSpc>
              <a:buFont typeface="Wingdings" pitchFamily="2" charset="2"/>
              <a:buChar char="ü"/>
            </a:pPr>
            <a:r>
              <a:rPr lang="vi-VN" sz="2800" b="1">
                <a:solidFill>
                  <a:srgbClr val="002060"/>
                </a:solidFill>
                <a:latin typeface="+mj-lt"/>
              </a:rPr>
              <a:t>Tích cực trau dồi ngoại ngữ, tin học, kĩ năng sống cho bản thân.</a:t>
            </a:r>
          </a:p>
        </p:txBody>
      </p:sp>
    </p:spTree>
    <p:extLst>
      <p:ext uri="{BB962C8B-B14F-4D97-AF65-F5344CB8AC3E}">
        <p14:creationId xmlns:p14="http://schemas.microsoft.com/office/powerpoint/2010/main" val="4700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Effect transition="in" filter="barn(inVertical)">
                                      <p:cBhvr>
                                        <p:cTn id="4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l="59214" t="41862"/>
          <a:stretch>
            <a:fillRect/>
          </a:stretch>
        </p:blipFill>
        <p:spPr>
          <a:xfrm rot="5400000">
            <a:off x="-481013" y="481012"/>
            <a:ext cx="6858000" cy="5895975"/>
          </a:xfrm>
          <a:prstGeom prst="rect">
            <a:avLst/>
          </a:prstGeom>
        </p:spPr>
      </p:pic>
      <p:grpSp>
        <p:nvGrpSpPr>
          <p:cNvPr id="11" name="组合 10"/>
          <p:cNvGrpSpPr/>
          <p:nvPr/>
        </p:nvGrpSpPr>
        <p:grpSpPr>
          <a:xfrm>
            <a:off x="4434980" y="1651247"/>
            <a:ext cx="3322039" cy="3322039"/>
            <a:chOff x="4234955" y="1767979"/>
            <a:chExt cx="3322039" cy="3322039"/>
          </a:xfrm>
        </p:grpSpPr>
        <p:sp>
          <p:nvSpPr>
            <p:cNvPr id="4" name="椭圆 3"/>
            <p:cNvSpPr/>
            <p:nvPr/>
          </p:nvSpPr>
          <p:spPr>
            <a:xfrm>
              <a:off x="4234955" y="1767979"/>
              <a:ext cx="3322039" cy="3322039"/>
            </a:xfrm>
            <a:prstGeom prst="ellipse">
              <a:avLst/>
            </a:prstGeom>
            <a:solidFill>
              <a:srgbClr val="8BCCC4"/>
            </a:solid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a:endParaRPr>
            </a:p>
          </p:txBody>
        </p:sp>
        <p:sp>
          <p:nvSpPr>
            <p:cNvPr id="6" name="文本框 5"/>
            <p:cNvSpPr txBox="1"/>
            <p:nvPr/>
          </p:nvSpPr>
          <p:spPr>
            <a:xfrm>
              <a:off x="4515427" y="2451722"/>
              <a:ext cx="2761093" cy="70805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rPr>
                <a:t>NHIỆM VỤ</a:t>
              </a:r>
              <a:endParaRPr kumimoji="0" lang="en-US" altLang="zh-C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endParaRPr>
            </a:p>
          </p:txBody>
        </p:sp>
        <p:sp>
          <p:nvSpPr>
            <p:cNvPr id="10" name="矩形 9"/>
            <p:cNvSpPr/>
            <p:nvPr/>
          </p:nvSpPr>
          <p:spPr>
            <a:xfrm>
              <a:off x="5383122" y="2916545"/>
              <a:ext cx="1276311" cy="1862048"/>
            </a:xfrm>
            <a:prstGeom prst="rect">
              <a:avLst/>
            </a:prstGeom>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1500" b="0" i="0" u="none" strike="noStrike" kern="1200" cap="none" spc="0" normalizeH="0" baseline="0" noProof="0">
                  <a:ln>
                    <a:noFill/>
                  </a:ln>
                  <a:solidFill>
                    <a:srgbClr val="1F0ABC"/>
                  </a:solidFill>
                  <a:effectLst/>
                  <a:uLnTx/>
                  <a:uFillTx/>
                  <a:latin typeface="Cambria" panose="02040503050406030204" pitchFamily="18" charset="0"/>
                  <a:ea typeface="Cambria" panose="02040503050406030204" pitchFamily="18" charset="0"/>
                  <a:cs typeface="Arial"/>
                </a:rPr>
                <a:t>4</a:t>
              </a:r>
              <a:endParaRPr kumimoji="0" lang="zh-CN" altLang="en-US" sz="11500" b="0" i="0" u="none" strike="noStrike" kern="1200" cap="none" spc="0" normalizeH="0" baseline="0" noProof="0">
                <a:ln>
                  <a:noFill/>
                </a:ln>
                <a:solidFill>
                  <a:srgbClr val="1F0ABC"/>
                </a:solidFill>
                <a:effectLst/>
                <a:uLnTx/>
                <a:uFillTx/>
                <a:latin typeface="Cambria" panose="02040503050406030204" pitchFamily="18" charset="0"/>
                <a:ea typeface="字魂105号-简雅黑" panose="00000500000000000000" pitchFamily="2" charset="-122"/>
                <a:cs typeface="Arial"/>
              </a:endParaRPr>
            </a:p>
          </p:txBody>
        </p:sp>
      </p:grpSp>
      <p:sp>
        <p:nvSpPr>
          <p:cNvPr id="2" name="TextBox 1">
            <a:extLst>
              <a:ext uri="{FF2B5EF4-FFF2-40B4-BE49-F238E27FC236}">
                <a16:creationId xmlns:a16="http://schemas.microsoft.com/office/drawing/2014/main" id="{D8A6DE9C-4EF0-113E-BF4F-D15637F0335B}"/>
              </a:ext>
            </a:extLst>
          </p:cNvPr>
          <p:cNvSpPr txBox="1"/>
          <p:nvPr/>
        </p:nvSpPr>
        <p:spPr>
          <a:xfrm>
            <a:off x="7727153" y="919429"/>
            <a:ext cx="3914149" cy="4616648"/>
          </a:xfrm>
          <a:prstGeom prst="rect">
            <a:avLst/>
          </a:prstGeom>
          <a:noFill/>
        </p:spPr>
        <p:txBody>
          <a:bodyPr wrap="square" rtlCol="0">
            <a:spAutoFit/>
          </a:bodyPr>
          <a:lstStyle/>
          <a:p>
            <a:pPr algn="ctr"/>
            <a:r>
              <a:rPr lang="vi-VN" sz="4200" b="1">
                <a:solidFill>
                  <a:srgbClr val="1F0ABC"/>
                </a:solidFill>
                <a:latin typeface="Times New Roman" pitchFamily="18" charset="0"/>
                <a:cs typeface="Times New Roman" pitchFamily="18" charset="0"/>
                <a:sym typeface="Nixie One"/>
              </a:rPr>
              <a:t>Phân tích những thông tin cơ bản về thị trường lao động, nhu cầu sử dụng của thị trường lao động</a:t>
            </a:r>
            <a:endParaRPr lang="vi-VN" sz="4200" b="1" dirty="0">
              <a:solidFill>
                <a:srgbClr val="1F0ABC"/>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39455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7022</TotalTime>
  <Words>1225</Words>
  <Application>Microsoft Office PowerPoint</Application>
  <PresentationFormat>Màn hình rộng</PresentationFormat>
  <Paragraphs>75</Paragraphs>
  <Slides>18</Slides>
  <Notes>3</Notes>
  <HiddenSlides>0</HiddenSlides>
  <MMClips>0</MMClips>
  <ScaleCrop>false</ScaleCrop>
  <HeadingPairs>
    <vt:vector size="6" baseType="variant">
      <vt:variant>
        <vt:lpstr>Phông được Dùng</vt:lpstr>
      </vt:variant>
      <vt:variant>
        <vt:i4>10</vt:i4>
      </vt:variant>
      <vt:variant>
        <vt:lpstr>Chủ đề</vt:lpstr>
      </vt:variant>
      <vt:variant>
        <vt:i4>4</vt:i4>
      </vt:variant>
      <vt:variant>
        <vt:lpstr>Tiêu đề Bản chiếu</vt:lpstr>
      </vt:variant>
      <vt:variant>
        <vt:i4>18</vt:i4>
      </vt:variant>
    </vt:vector>
  </HeadingPairs>
  <TitlesOfParts>
    <vt:vector size="32" baseType="lpstr">
      <vt:lpstr>Arial</vt:lpstr>
      <vt:lpstr>Calibri</vt:lpstr>
      <vt:lpstr>Quire Sans Pro Light</vt:lpstr>
      <vt:lpstr>Wingdings</vt:lpstr>
      <vt:lpstr>Times New Roman</vt:lpstr>
      <vt:lpstr>Calibri Light</vt:lpstr>
      <vt:lpstr>Cambria</vt:lpstr>
      <vt:lpstr>Tisa Offc Serif Pro</vt:lpstr>
      <vt:lpstr>Courier New</vt:lpstr>
      <vt:lpstr>Noto Sans</vt:lpstr>
      <vt:lpstr>1_Office Theme</vt:lpstr>
      <vt:lpstr>Custom</vt:lpstr>
      <vt:lpstr>Office 主题</vt:lpstr>
      <vt:lpstr>2_Office Theme</vt:lpstr>
      <vt:lpstr>XU HƯỚNG PHÁT TRIỂN NGHỀ NGHIỆP VÀ THỊ TRƯỜNG LAO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Tuyến Võ</cp:lastModifiedBy>
  <cp:revision>603</cp:revision>
  <dcterms:created xsi:type="dcterms:W3CDTF">2018-05-10T00:06:18Z</dcterms:created>
  <dcterms:modified xsi:type="dcterms:W3CDTF">2025-02-14T11:07:01Z</dcterms:modified>
</cp:coreProperties>
</file>